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82" r:id="rId2"/>
    <p:sldId id="423" r:id="rId3"/>
    <p:sldId id="504" r:id="rId4"/>
    <p:sldId id="495" r:id="rId5"/>
    <p:sldId id="471" r:id="rId6"/>
    <p:sldId id="500" r:id="rId7"/>
    <p:sldId id="499" r:id="rId8"/>
    <p:sldId id="494" r:id="rId9"/>
    <p:sldId id="498" r:id="rId10"/>
    <p:sldId id="497" r:id="rId11"/>
    <p:sldId id="501" r:id="rId1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6D3"/>
    <a:srgbClr val="FFFFCC"/>
    <a:srgbClr val="4D4D4D"/>
    <a:srgbClr val="EAEAEA"/>
    <a:srgbClr val="F6F3EA"/>
    <a:srgbClr val="CC0000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41051-583E-4832-8D3B-DF70B4D577E9}" type="datetimeFigureOut">
              <a:rPr lang="de-DE" smtClean="0"/>
              <a:pPr/>
              <a:t>30.01.2023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A261D-8231-4CCB-B63F-43BBAE10F4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245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A5357-F7A6-428D-8E71-F6BCFD1A106B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F7C9A-2B5C-47E2-BF21-F384DE60AC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22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EF22-120A-4F3C-8B06-9331C97B4A73}" type="datetimeFigureOut">
              <a:rPr lang="de-DE" smtClean="0"/>
              <a:pPr/>
              <a:t>30.01.2023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2A49-6173-459E-97D9-24D8788189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EF22-120A-4F3C-8B06-9331C97B4A73}" type="datetimeFigureOut">
              <a:rPr lang="de-DE" smtClean="0"/>
              <a:pPr/>
              <a:t>30.01.2023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2A49-6173-459E-97D9-24D8788189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EF22-120A-4F3C-8B06-9331C97B4A73}" type="datetimeFigureOut">
              <a:rPr lang="de-DE" smtClean="0"/>
              <a:pPr/>
              <a:t>30.01.2023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2A49-6173-459E-97D9-24D8788189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EF22-120A-4F3C-8B06-9331C97B4A73}" type="datetimeFigureOut">
              <a:rPr lang="de-DE" smtClean="0"/>
              <a:pPr/>
              <a:t>30.01.2023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2A49-6173-459E-97D9-24D8788189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EF22-120A-4F3C-8B06-9331C97B4A73}" type="datetimeFigureOut">
              <a:rPr lang="de-DE" smtClean="0"/>
              <a:pPr/>
              <a:t>30.01.2023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C52A49-6173-459E-97D9-24D8788189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EF22-120A-4F3C-8B06-9331C97B4A73}" type="datetimeFigureOut">
              <a:rPr lang="de-DE" smtClean="0"/>
              <a:pPr/>
              <a:t>30.01.2023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2A49-6173-459E-97D9-24D8788189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EF22-120A-4F3C-8B06-9331C97B4A73}" type="datetimeFigureOut">
              <a:rPr lang="de-DE" smtClean="0"/>
              <a:pPr/>
              <a:t>30.01.2023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2A49-6173-459E-97D9-24D8788189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EF22-120A-4F3C-8B06-9331C97B4A73}" type="datetimeFigureOut">
              <a:rPr lang="de-DE" smtClean="0"/>
              <a:pPr/>
              <a:t>30.01.2023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2A49-6173-459E-97D9-24D8788189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EF22-120A-4F3C-8B06-9331C97B4A73}" type="datetimeFigureOut">
              <a:rPr lang="de-DE" smtClean="0"/>
              <a:pPr/>
              <a:t>30.01.2023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2A49-6173-459E-97D9-24D8788189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EF22-120A-4F3C-8B06-9331C97B4A73}" type="datetimeFigureOut">
              <a:rPr lang="de-DE" smtClean="0"/>
              <a:pPr/>
              <a:t>30.01.2023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2A49-6173-459E-97D9-24D8788189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EF22-120A-4F3C-8B06-9331C97B4A73}" type="datetimeFigureOut">
              <a:rPr lang="de-DE" smtClean="0"/>
              <a:pPr/>
              <a:t>30.01.2023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2A49-6173-459E-97D9-24D8788189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0FEF22-120A-4F3C-8B06-9331C97B4A73}" type="datetimeFigureOut">
              <a:rPr lang="de-DE" smtClean="0"/>
              <a:pPr/>
              <a:t>30.01.2023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C52A49-6173-459E-97D9-24D8788189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wahl@petrinum-brilon.de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>
            <a:spLocks noChangeAspect="1"/>
          </p:cNvSpPr>
          <p:nvPr/>
        </p:nvSpPr>
        <p:spPr>
          <a:xfrm>
            <a:off x="1835696" y="1125352"/>
            <a:ext cx="5508612" cy="55080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0000"/>
          </a:xfrm>
          <a:solidFill>
            <a:schemeClr val="bg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l" defTabSz="180000"/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de-DE" sz="22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br>
              <a:rPr lang="de-DE" sz="22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de-DE" sz="22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Gymnasium </a:t>
            </a:r>
            <a:r>
              <a:rPr lang="de-DE" sz="2200" cap="small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Petrinum</a:t>
            </a:r>
            <a:r>
              <a:rPr lang="de-DE" sz="22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de-DE" sz="22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●</a:t>
            </a:r>
            <a:r>
              <a:rPr lang="de-DE" sz="22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de-DE" sz="22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Wahlpflichtbereich I</a:t>
            </a:r>
            <a:br>
              <a:rPr lang="de-DE" sz="22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de-DE" sz="22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de-DE" sz="22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01.02.2023</a:t>
            </a:r>
            <a:r>
              <a:rPr lang="de-DE" sz="22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de-DE" sz="22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de-DE" sz="22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de-DE" sz="22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de-DE" sz="2200" cap="small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pic>
        <p:nvPicPr>
          <p:cNvPr id="6" name="Grafik 5" descr="Schul-Logo-transparent-gif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2000" y="36000"/>
            <a:ext cx="864000" cy="864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36" y="1125352"/>
            <a:ext cx="5544304" cy="554430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tx1">
                <a:lumMod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687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defTabSz="180000"/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Gymnasium 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Petrinum  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●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Wahlpflichtbereich I</a:t>
            </a:r>
            <a:endParaRPr lang="de-DE" sz="2000" cap="small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pic>
        <p:nvPicPr>
          <p:cNvPr id="6" name="Grafik 5" descr="Schul-Logo-transparent-gif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2000" y="36000"/>
            <a:ext cx="864000" cy="864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39551" y="1844823"/>
            <a:ext cx="8064896" cy="477053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1"/>
            <a:endParaRPr lang="de-DE" sz="2000" dirty="0" smtClean="0">
              <a:solidFill>
                <a:schemeClr val="bg1"/>
              </a:solidFill>
            </a:endParaRPr>
          </a:p>
          <a:p>
            <a:pPr lvl="1"/>
            <a:endParaRPr lang="de-DE" sz="2000" dirty="0">
              <a:solidFill>
                <a:schemeClr val="bg1"/>
              </a:solidFill>
            </a:endParaRPr>
          </a:p>
          <a:p>
            <a:pPr lvl="1"/>
            <a:endParaRPr lang="de-DE" sz="2000" dirty="0" smtClean="0">
              <a:solidFill>
                <a:schemeClr val="bg1"/>
              </a:solidFill>
            </a:endParaRPr>
          </a:p>
          <a:p>
            <a:pPr lvl="1"/>
            <a:endParaRPr lang="de-DE" sz="2000" dirty="0">
              <a:solidFill>
                <a:schemeClr val="bg1"/>
              </a:solidFill>
            </a:endParaRPr>
          </a:p>
          <a:p>
            <a:pPr lvl="1"/>
            <a:endParaRPr lang="de-DE" sz="2000" dirty="0" smtClean="0">
              <a:solidFill>
                <a:schemeClr val="bg1"/>
              </a:solidFill>
            </a:endParaRPr>
          </a:p>
          <a:p>
            <a:pPr lvl="1"/>
            <a:endParaRPr lang="de-DE" sz="2000" dirty="0">
              <a:solidFill>
                <a:schemeClr val="bg1"/>
              </a:solidFill>
            </a:endParaRPr>
          </a:p>
          <a:p>
            <a:pPr lvl="1"/>
            <a:endParaRPr lang="de-DE" sz="2000" dirty="0" smtClean="0">
              <a:solidFill>
                <a:schemeClr val="bg1"/>
              </a:solidFill>
            </a:endParaRPr>
          </a:p>
          <a:p>
            <a:pPr lvl="1"/>
            <a:endParaRPr lang="de-DE" sz="2000" dirty="0" smtClean="0">
              <a:solidFill>
                <a:schemeClr val="bg1"/>
              </a:solidFill>
            </a:endParaRPr>
          </a:p>
          <a:p>
            <a:pPr lvl="1"/>
            <a:endParaRPr lang="de-DE" sz="2000" dirty="0">
              <a:solidFill>
                <a:schemeClr val="bg1"/>
              </a:solidFill>
            </a:endParaRPr>
          </a:p>
          <a:p>
            <a:pPr lvl="1"/>
            <a:endParaRPr lang="de-DE" sz="2000" dirty="0" smtClean="0">
              <a:solidFill>
                <a:schemeClr val="bg1"/>
              </a:solidFill>
            </a:endParaRPr>
          </a:p>
          <a:p>
            <a:pPr lvl="1"/>
            <a:endParaRPr lang="de-DE" sz="2000" dirty="0">
              <a:solidFill>
                <a:schemeClr val="bg1"/>
              </a:solidFill>
            </a:endParaRPr>
          </a:p>
          <a:p>
            <a:pPr lvl="1" algn="ctr"/>
            <a:endParaRPr lang="de-DE" sz="2800" b="1" dirty="0" smtClean="0">
              <a:solidFill>
                <a:schemeClr val="bg1"/>
              </a:solidFill>
            </a:endParaRPr>
          </a:p>
          <a:p>
            <a:pPr lvl="1" algn="ctr"/>
            <a:endParaRPr lang="de-DE" sz="2800" b="1" dirty="0" smtClean="0">
              <a:solidFill>
                <a:schemeClr val="bg1"/>
              </a:solidFill>
            </a:endParaRPr>
          </a:p>
          <a:p>
            <a:pPr lvl="1" algn="ctr"/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1141579"/>
            <a:ext cx="799190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CC"/>
                </a:solidFill>
              </a:rPr>
              <a:t>Kriterien bei der Bildung der Kurse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3038">
            <a:off x="681588" y="2145138"/>
            <a:ext cx="1628804" cy="105668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2518">
            <a:off x="6714656" y="2053620"/>
            <a:ext cx="1802908" cy="1296144"/>
          </a:xfrm>
          <a:prstGeom prst="rect">
            <a:avLst/>
          </a:prstGeom>
        </p:spPr>
      </p:pic>
      <p:pic>
        <p:nvPicPr>
          <p:cNvPr id="8" name="Picture 2" descr="Colosseum in Rom Und in Der Morgensonne, Italien Stockfoto - Bild von rund,  gebäude: 1144186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58" y="2509587"/>
            <a:ext cx="2402247" cy="136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0168" y="2090659"/>
            <a:ext cx="2145816" cy="138847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83569" y="4516305"/>
            <a:ext cx="7776863" cy="537012"/>
          </a:xfrm>
          <a:prstGeom prst="rect">
            <a:avLst/>
          </a:prstGeom>
          <a:solidFill>
            <a:srgbClr val="EDE6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de-DE" dirty="0">
                <a:solidFill>
                  <a:schemeClr val="bg1"/>
                </a:solidFill>
              </a:rPr>
              <a:t>Einrichtung möglichst gleich großer Lerngruppen.</a:t>
            </a:r>
          </a:p>
        </p:txBody>
      </p:sp>
      <p:sp>
        <p:nvSpPr>
          <p:cNvPr id="12" name="Rechteck 11"/>
          <p:cNvSpPr/>
          <p:nvPr/>
        </p:nvSpPr>
        <p:spPr>
          <a:xfrm>
            <a:off x="683569" y="5421662"/>
            <a:ext cx="7847888" cy="546830"/>
          </a:xfrm>
          <a:prstGeom prst="rect">
            <a:avLst/>
          </a:prstGeom>
          <a:solidFill>
            <a:srgbClr val="EDE6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dirty="0">
                <a:solidFill>
                  <a:schemeClr val="bg1"/>
                </a:solidFill>
              </a:rPr>
              <a:t>Schülerinnen und Schüler einer Klasse bleiben möglichst zusammen.</a:t>
            </a:r>
          </a:p>
        </p:txBody>
      </p:sp>
    </p:spTree>
    <p:extLst>
      <p:ext uri="{BB962C8B-B14F-4D97-AF65-F5344CB8AC3E}">
        <p14:creationId xmlns:p14="http://schemas.microsoft.com/office/powerpoint/2010/main" val="1372168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defTabSz="180000"/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Gymnasium 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Petrinum  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●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Wahlpflichtbereich I</a:t>
            </a:r>
            <a:endParaRPr lang="de-DE" sz="2000" cap="small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pic>
        <p:nvPicPr>
          <p:cNvPr id="6" name="Grafik 5" descr="Schul-Logo-transparent-gif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2000" y="36000"/>
            <a:ext cx="864000" cy="864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1520" y="2118049"/>
            <a:ext cx="8712968" cy="470898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</a:p>
          <a:p>
            <a:r>
              <a:rPr lang="de-DE" sz="4000" dirty="0" smtClean="0">
                <a:solidFill>
                  <a:schemeClr val="bg1"/>
                </a:solidFill>
              </a:rPr>
              <a:t>				</a:t>
            </a:r>
            <a:endParaRPr lang="de-DE" sz="4000" spc="-1" dirty="0" smtClean="0">
              <a:solidFill>
                <a:srgbClr val="0070C0"/>
              </a:solidFill>
              <a:latin typeface="Arial"/>
            </a:endParaRPr>
          </a:p>
          <a:p>
            <a:endParaRPr lang="de-DE" sz="40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de-DE" altLang="de-DE" sz="20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de-DE" altLang="de-DE" sz="20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r>
              <a:rPr lang="de-DE" altLang="de-DE" sz="2000" dirty="0" smtClean="0">
                <a:solidFill>
                  <a:schemeClr val="bg1"/>
                </a:solidFill>
              </a:rPr>
              <a:t>Rücksenden </a:t>
            </a:r>
            <a:r>
              <a:rPr lang="de-DE" altLang="de-DE" sz="2000" dirty="0">
                <a:solidFill>
                  <a:schemeClr val="bg1"/>
                </a:solidFill>
              </a:rPr>
              <a:t>der Wahlbögen bis </a:t>
            </a:r>
            <a:r>
              <a:rPr lang="de-DE" altLang="de-DE" sz="2000" b="1" dirty="0" smtClean="0">
                <a:solidFill>
                  <a:schemeClr val="bg1"/>
                </a:solidFill>
              </a:rPr>
              <a:t>Freitag</a:t>
            </a:r>
            <a:r>
              <a:rPr lang="de-DE" altLang="de-DE" sz="2000" b="1" dirty="0">
                <a:solidFill>
                  <a:schemeClr val="bg1"/>
                </a:solidFill>
              </a:rPr>
              <a:t>, den </a:t>
            </a:r>
            <a:r>
              <a:rPr lang="de-DE" altLang="de-DE" sz="2000" b="1" dirty="0" smtClean="0">
                <a:solidFill>
                  <a:schemeClr val="bg1"/>
                </a:solidFill>
              </a:rPr>
              <a:t>24.03.2023</a:t>
            </a:r>
            <a:r>
              <a:rPr lang="de-DE" altLang="de-DE" sz="2000" dirty="0" smtClean="0">
                <a:solidFill>
                  <a:schemeClr val="bg1"/>
                </a:solidFill>
              </a:rPr>
              <a:t> </a:t>
            </a:r>
            <a:r>
              <a:rPr lang="de-DE" altLang="de-DE" sz="2000" dirty="0">
                <a:solidFill>
                  <a:schemeClr val="bg1"/>
                </a:solidFill>
              </a:rPr>
              <a:t>an</a:t>
            </a:r>
          </a:p>
          <a:p>
            <a:pPr algn="ctr">
              <a:spcBef>
                <a:spcPct val="0"/>
              </a:spcBef>
            </a:pPr>
            <a:r>
              <a:rPr lang="de-DE" altLang="de-DE" sz="2000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wahl@petrinum-brilon.de</a:t>
            </a:r>
            <a:r>
              <a:rPr lang="de-DE" altLang="de-DE" sz="2000" dirty="0" smtClean="0">
                <a:solidFill>
                  <a:schemeClr val="bg1"/>
                </a:solidFill>
              </a:rPr>
              <a:t> oder </a:t>
            </a:r>
          </a:p>
          <a:p>
            <a:pPr algn="ctr">
              <a:spcBef>
                <a:spcPct val="0"/>
              </a:spcBef>
            </a:pPr>
            <a:r>
              <a:rPr lang="de-DE" altLang="de-DE" sz="2000" dirty="0">
                <a:solidFill>
                  <a:schemeClr val="bg1"/>
                </a:solidFill>
              </a:rPr>
              <a:t>b</a:t>
            </a:r>
            <a:r>
              <a:rPr lang="de-DE" altLang="de-DE" sz="2000" dirty="0" smtClean="0">
                <a:solidFill>
                  <a:schemeClr val="bg1"/>
                </a:solidFill>
              </a:rPr>
              <a:t>ei Frau </a:t>
            </a:r>
            <a:r>
              <a:rPr lang="de-DE" altLang="de-DE" sz="2000" dirty="0" err="1" smtClean="0">
                <a:solidFill>
                  <a:schemeClr val="bg1"/>
                </a:solidFill>
              </a:rPr>
              <a:t>Gosselke</a:t>
            </a:r>
            <a:r>
              <a:rPr lang="de-DE" altLang="de-DE" sz="2000" dirty="0" smtClean="0">
                <a:solidFill>
                  <a:schemeClr val="bg1"/>
                </a:solidFill>
              </a:rPr>
              <a:t> abgeben.</a:t>
            </a:r>
          </a:p>
          <a:p>
            <a:pPr algn="ctr">
              <a:spcBef>
                <a:spcPct val="0"/>
              </a:spcBef>
            </a:pP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1141579"/>
            <a:ext cx="7991905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CC"/>
                </a:solidFill>
              </a:rPr>
              <a:t>Vielen Dank für Ihre Aufmerksamkeit </a:t>
            </a:r>
            <a:r>
              <a:rPr lang="de-DE" sz="2400" b="1" dirty="0" smtClean="0">
                <a:solidFill>
                  <a:srgbClr val="FFFFCC"/>
                </a:solidFill>
                <a:sym typeface="Wingdings" panose="05000000000000000000" pitchFamily="2" charset="2"/>
              </a:rPr>
              <a:t></a:t>
            </a:r>
            <a:endParaRPr lang="de-DE" sz="2400" b="1" dirty="0" smtClean="0">
              <a:solidFill>
                <a:srgbClr val="FFFFCC"/>
              </a:solidFill>
            </a:endParaRPr>
          </a:p>
          <a:p>
            <a:pPr algn="ctr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 rot="21157035">
            <a:off x="443575" y="2975641"/>
            <a:ext cx="4104456" cy="12241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Gratias </a:t>
            </a:r>
            <a:r>
              <a:rPr lang="de-DE" sz="2400" dirty="0" err="1" smtClean="0"/>
              <a:t>agimus</a:t>
            </a:r>
            <a:r>
              <a:rPr lang="de-DE" sz="2400" dirty="0" smtClean="0"/>
              <a:t>!</a:t>
            </a:r>
            <a:endParaRPr lang="de-DE" sz="2400" dirty="0"/>
          </a:p>
        </p:txBody>
      </p:sp>
      <p:sp>
        <p:nvSpPr>
          <p:cNvPr id="4" name="Ellipse 3"/>
          <p:cNvSpPr/>
          <p:nvPr/>
        </p:nvSpPr>
        <p:spPr>
          <a:xfrm rot="731447">
            <a:off x="4754227" y="3585897"/>
            <a:ext cx="3826796" cy="11527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Merci </a:t>
            </a:r>
            <a:r>
              <a:rPr lang="de-DE" sz="2400" dirty="0" err="1" smtClean="0"/>
              <a:t>beaucoup</a:t>
            </a:r>
            <a:r>
              <a:rPr lang="de-DE" sz="2400" dirty="0" smtClean="0"/>
              <a:t>!</a:t>
            </a:r>
            <a:endParaRPr lang="de-DE" sz="2400" dirty="0"/>
          </a:p>
        </p:txBody>
      </p:sp>
      <p:pic>
        <p:nvPicPr>
          <p:cNvPr id="11" name="Picture 2" descr="100+ kostenlose Französische Flagge und Frankreich-Bilder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449">
            <a:off x="6916656" y="2847773"/>
            <a:ext cx="1618295" cy="107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33088">
            <a:off x="634807" y="2378731"/>
            <a:ext cx="1604343" cy="10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37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defTabSz="180000"/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Gymnasium 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Petrinum  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●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Wahlpflichtbereich I</a:t>
            </a:r>
          </a:p>
          <a:p>
            <a:pPr algn="l" defTabSz="180000"/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  </a:t>
            </a:r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01.02.2023</a:t>
            </a:r>
            <a:endParaRPr lang="de-DE" sz="2000" cap="small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pic>
        <p:nvPicPr>
          <p:cNvPr id="6" name="Grafik 5" descr="Schul-Logo-transparent-gif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2000" y="36000"/>
            <a:ext cx="864000" cy="864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07504" y="1196752"/>
            <a:ext cx="8928992" cy="538609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1" algn="ctr"/>
            <a:endParaRPr lang="de-DE" sz="2800" b="1" dirty="0" smtClean="0">
              <a:solidFill>
                <a:schemeClr val="bg1"/>
              </a:solidFill>
            </a:endParaRPr>
          </a:p>
          <a:p>
            <a:pPr lvl="1" algn="ctr"/>
            <a:r>
              <a:rPr 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 Willkommen!</a:t>
            </a:r>
          </a:p>
          <a:p>
            <a:pPr lvl="1"/>
            <a:endParaRPr lang="de-DE" sz="28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de-DE" sz="2400" b="1" i="1" dirty="0" smtClean="0">
                <a:solidFill>
                  <a:schemeClr val="bg1"/>
                </a:solidFill>
              </a:rPr>
              <a:t>		</a:t>
            </a:r>
            <a:r>
              <a:rPr lang="de-DE" sz="2400" b="1" i="1" dirty="0" err="1" smtClean="0">
                <a:solidFill>
                  <a:schemeClr val="bg1"/>
                </a:solidFill>
              </a:rPr>
              <a:t>Salvete</a:t>
            </a:r>
            <a:r>
              <a:rPr lang="de-DE" sz="2400" b="1" i="1" dirty="0" smtClean="0">
                <a:solidFill>
                  <a:schemeClr val="bg1"/>
                </a:solidFill>
              </a:rPr>
              <a:t> </a:t>
            </a:r>
            <a:r>
              <a:rPr lang="de-DE" sz="2400" b="1" i="1" dirty="0" smtClean="0">
                <a:solidFill>
                  <a:schemeClr val="bg1"/>
                </a:solidFill>
              </a:rPr>
              <a:t>!</a:t>
            </a:r>
            <a:r>
              <a:rPr lang="de-DE" sz="2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                   </a:t>
            </a:r>
          </a:p>
          <a:p>
            <a:pPr lvl="1"/>
            <a:r>
              <a:rPr lang="de-DE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de-DE" sz="2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</a:t>
            </a:r>
          </a:p>
          <a:p>
            <a:pPr lvl="1"/>
            <a:r>
              <a:rPr lang="de-DE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de-DE" sz="2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	  </a:t>
            </a:r>
            <a:r>
              <a:rPr lang="de-DE" sz="2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de-DE" sz="2400" b="1" i="1" dirty="0" err="1" smtClean="0">
                <a:solidFill>
                  <a:schemeClr val="bg1"/>
                </a:solidFill>
              </a:rPr>
              <a:t>Bienvenue</a:t>
            </a:r>
            <a:r>
              <a:rPr lang="de-DE" sz="2400" b="1" i="1" dirty="0" smtClean="0">
                <a:solidFill>
                  <a:schemeClr val="bg1"/>
                </a:solidFill>
              </a:rPr>
              <a:t> </a:t>
            </a:r>
            <a:r>
              <a:rPr lang="de-DE" sz="2400" b="1" i="1" dirty="0" smtClean="0">
                <a:solidFill>
                  <a:schemeClr val="bg1"/>
                </a:solidFill>
              </a:rPr>
              <a:t>!</a:t>
            </a:r>
          </a:p>
          <a:p>
            <a:pPr lvl="1"/>
            <a:endParaRPr lang="de-DE" sz="2400" b="1" i="1" dirty="0">
              <a:solidFill>
                <a:schemeClr val="bg1"/>
              </a:solidFill>
            </a:endParaRPr>
          </a:p>
          <a:p>
            <a:pPr lvl="1"/>
            <a:endParaRPr lang="de-DE" sz="2400" b="1" i="1" dirty="0" smtClean="0">
              <a:solidFill>
                <a:schemeClr val="bg1"/>
              </a:solidFill>
            </a:endParaRPr>
          </a:p>
          <a:p>
            <a:pPr lvl="1"/>
            <a:endParaRPr lang="de-DE" sz="2400" b="1" i="1" dirty="0">
              <a:solidFill>
                <a:schemeClr val="bg1"/>
              </a:solidFill>
            </a:endParaRPr>
          </a:p>
          <a:p>
            <a:pPr lvl="1"/>
            <a:endParaRPr lang="de-DE" sz="2400" b="1" i="1" dirty="0" smtClean="0">
              <a:solidFill>
                <a:schemeClr val="bg1"/>
              </a:solidFill>
            </a:endParaRPr>
          </a:p>
          <a:p>
            <a:pPr lvl="1"/>
            <a:endParaRPr lang="de-DE" sz="2400" b="1" i="1" dirty="0" smtClean="0">
              <a:solidFill>
                <a:schemeClr val="bg1"/>
              </a:solidFill>
            </a:endParaRPr>
          </a:p>
          <a:p>
            <a:pPr lvl="1"/>
            <a:endParaRPr lang="de-DE" sz="2800" b="1" dirty="0">
              <a:solidFill>
                <a:schemeClr val="bg1"/>
              </a:solidFill>
            </a:endParaRPr>
          </a:p>
          <a:p>
            <a:pPr lvl="1"/>
            <a:endParaRPr lang="de-DE" sz="2000" b="1" dirty="0">
              <a:solidFill>
                <a:schemeClr val="bg1"/>
              </a:solidFill>
            </a:endParaRPr>
          </a:p>
          <a:p>
            <a:pPr lvl="1"/>
            <a:endParaRPr lang="de-DE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olosseum in Rom Und in Der Morgensonne, Italien Stockfoto - Bild von rund,  gebäude: 1144186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176465" cy="237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113" y="3789040"/>
            <a:ext cx="4006262" cy="259228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2958">
            <a:off x="368234" y="2587368"/>
            <a:ext cx="1040705" cy="675153"/>
          </a:xfrm>
          <a:prstGeom prst="rect">
            <a:avLst/>
          </a:prstGeom>
        </p:spPr>
      </p:pic>
      <p:pic>
        <p:nvPicPr>
          <p:cNvPr id="8" name="Picture 2" descr="100+ kostenlose Französische Flagge und Frankreich-Bilder -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550">
            <a:off x="7679048" y="3536439"/>
            <a:ext cx="1060074" cy="7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30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180000"/>
            <a:endParaRPr lang="de-DE" sz="2000" cap="small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l" defTabSz="180000"/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Gymnasium </a:t>
            </a:r>
            <a:r>
              <a:rPr lang="de-DE" sz="2000" cap="small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Petrinum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●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Wahlpflichtbereich I</a:t>
            </a:r>
          </a:p>
          <a:p>
            <a:pPr defTabSz="180000"/>
            <a:endParaRPr lang="de-DE" sz="2000" cap="small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pic>
        <p:nvPicPr>
          <p:cNvPr id="6" name="Grafik 5" descr="Schul-Logo-transparent-gif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2000" y="36000"/>
            <a:ext cx="864000" cy="864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43032" y="1053834"/>
            <a:ext cx="890277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CC"/>
                </a:solidFill>
              </a:rPr>
              <a:t>Unsere Fachschaften</a:t>
            </a:r>
            <a:endParaRPr lang="de-DE" sz="2400" b="1" dirty="0">
              <a:solidFill>
                <a:srgbClr val="FFFFCC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3032" y="1690546"/>
            <a:ext cx="4320448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LATEIN</a:t>
            </a:r>
          </a:p>
        </p:txBody>
      </p:sp>
      <p:sp>
        <p:nvSpPr>
          <p:cNvPr id="5" name="Rechteck 4"/>
          <p:cNvSpPr/>
          <p:nvPr/>
        </p:nvSpPr>
        <p:spPr>
          <a:xfrm>
            <a:off x="143032" y="2234925"/>
            <a:ext cx="4320448" cy="489364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de-DE" altLang="de-DE" sz="1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sz="1200" b="1" dirty="0" smtClean="0">
                <a:solidFill>
                  <a:schemeClr val="bg1"/>
                </a:solidFill>
              </a:rPr>
              <a:t>  C. Schiller	                                                J. Linnemann</a:t>
            </a:r>
            <a:endParaRPr lang="de-DE" altLang="de-DE" sz="1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sz="1200" b="1" dirty="0" smtClean="0">
                <a:solidFill>
                  <a:schemeClr val="bg1"/>
                </a:solidFill>
              </a:rPr>
              <a:t>	             J. Droste</a:t>
            </a:r>
            <a:endParaRPr lang="de-DE" altLang="de-DE" sz="1200" b="1" dirty="0">
              <a:solidFill>
                <a:schemeClr val="bg1"/>
              </a:solidFill>
            </a:endParaRPr>
          </a:p>
          <a:p>
            <a:pPr lvl="3">
              <a:spcBef>
                <a:spcPct val="0"/>
              </a:spcBef>
            </a:pPr>
            <a:endParaRPr lang="de-DE" altLang="de-DE" sz="1200" b="1" dirty="0">
              <a:solidFill>
                <a:schemeClr val="bg1"/>
              </a:solidFill>
            </a:endParaRPr>
          </a:p>
          <a:p>
            <a:pPr lvl="3">
              <a:spcBef>
                <a:spcPct val="0"/>
              </a:spcBef>
            </a:pPr>
            <a:endParaRPr lang="de-DE" altLang="de-DE" sz="1200" b="1" dirty="0" smtClean="0">
              <a:solidFill>
                <a:schemeClr val="bg1"/>
              </a:solidFill>
            </a:endParaRPr>
          </a:p>
          <a:p>
            <a:pPr lvl="3">
              <a:spcBef>
                <a:spcPct val="0"/>
              </a:spcBef>
            </a:pPr>
            <a:endParaRPr lang="de-DE" altLang="de-DE" sz="1200" b="1" dirty="0">
              <a:solidFill>
                <a:schemeClr val="bg1"/>
              </a:solidFill>
            </a:endParaRPr>
          </a:p>
          <a:p>
            <a:pPr lvl="3">
              <a:spcBef>
                <a:spcPct val="0"/>
              </a:spcBef>
            </a:pPr>
            <a:endParaRPr lang="de-DE" altLang="de-DE" sz="1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sz="1200" b="1" dirty="0" smtClean="0">
                <a:solidFill>
                  <a:schemeClr val="bg1"/>
                </a:solidFill>
              </a:rPr>
              <a:t>                      </a:t>
            </a:r>
          </a:p>
          <a:p>
            <a:pPr>
              <a:spcBef>
                <a:spcPct val="0"/>
              </a:spcBef>
            </a:pPr>
            <a:r>
              <a:rPr lang="de-DE" altLang="de-DE" sz="1200" b="1" dirty="0" smtClean="0">
                <a:solidFill>
                  <a:schemeClr val="bg1"/>
                </a:solidFill>
              </a:rPr>
              <a:t>                     </a:t>
            </a:r>
          </a:p>
          <a:p>
            <a:pPr>
              <a:spcBef>
                <a:spcPct val="0"/>
              </a:spcBef>
            </a:pPr>
            <a:endParaRPr lang="de-DE" altLang="de-DE" sz="1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sz="1200" b="1" dirty="0" smtClean="0">
                <a:solidFill>
                  <a:schemeClr val="bg1"/>
                </a:solidFill>
              </a:rPr>
              <a:t>        C. Hegemann                                 H. Maaß</a:t>
            </a:r>
          </a:p>
          <a:p>
            <a:pPr>
              <a:spcBef>
                <a:spcPct val="0"/>
              </a:spcBef>
            </a:pPr>
            <a:endParaRPr lang="de-DE" altLang="de-DE" sz="1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200" b="1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725360" y="2210802"/>
            <a:ext cx="4320448" cy="477053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de-DE" altLang="de-DE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sz="1200" b="1" dirty="0" smtClean="0">
                <a:solidFill>
                  <a:schemeClr val="bg1"/>
                </a:solidFill>
              </a:rPr>
              <a:t>     J</a:t>
            </a:r>
            <a:r>
              <a:rPr lang="de-DE" altLang="de-DE" sz="1200" b="1" dirty="0">
                <a:solidFill>
                  <a:schemeClr val="bg1"/>
                </a:solidFill>
              </a:rPr>
              <a:t>. </a:t>
            </a:r>
            <a:r>
              <a:rPr lang="de-DE" altLang="de-DE" sz="1200" b="1" dirty="0" smtClean="0">
                <a:solidFill>
                  <a:schemeClr val="bg1"/>
                </a:solidFill>
              </a:rPr>
              <a:t>Linnemann                                              D. Kappe</a:t>
            </a:r>
          </a:p>
          <a:p>
            <a:pPr>
              <a:spcBef>
                <a:spcPct val="0"/>
              </a:spcBef>
            </a:pPr>
            <a:endParaRPr lang="de-DE" altLang="de-DE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b="1" dirty="0" smtClean="0">
                <a:solidFill>
                  <a:schemeClr val="bg1"/>
                </a:solidFill>
              </a:rPr>
              <a:t>	             </a:t>
            </a:r>
          </a:p>
          <a:p>
            <a:pPr>
              <a:spcBef>
                <a:spcPct val="0"/>
              </a:spcBef>
            </a:pPr>
            <a:r>
              <a:rPr lang="de-DE" altLang="de-DE" sz="1200" b="1" dirty="0">
                <a:solidFill>
                  <a:schemeClr val="bg1"/>
                </a:solidFill>
              </a:rPr>
              <a:t>	 </a:t>
            </a:r>
            <a:r>
              <a:rPr lang="de-DE" altLang="de-DE" sz="1200" b="1" dirty="0" smtClean="0">
                <a:solidFill>
                  <a:schemeClr val="bg1"/>
                </a:solidFill>
              </a:rPr>
              <a:t>               M. </a:t>
            </a:r>
            <a:r>
              <a:rPr lang="de-DE" altLang="de-DE" sz="1200" b="1" dirty="0" err="1" smtClean="0">
                <a:solidFill>
                  <a:schemeClr val="bg1"/>
                </a:solidFill>
              </a:rPr>
              <a:t>Nitschmann</a:t>
            </a:r>
            <a:endParaRPr lang="de-DE" altLang="de-DE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sz="1200" b="1" dirty="0" smtClean="0">
                <a:solidFill>
                  <a:schemeClr val="bg1"/>
                </a:solidFill>
              </a:rPr>
              <a:t>                 </a:t>
            </a:r>
          </a:p>
          <a:p>
            <a:pPr>
              <a:spcBef>
                <a:spcPct val="0"/>
              </a:spcBef>
            </a:pPr>
            <a:r>
              <a:rPr lang="de-DE" altLang="de-DE" sz="1200" b="1" dirty="0" smtClean="0">
                <a:solidFill>
                  <a:schemeClr val="bg1"/>
                </a:solidFill>
              </a:rPr>
              <a:t>     </a:t>
            </a:r>
          </a:p>
          <a:p>
            <a:pPr>
              <a:spcBef>
                <a:spcPct val="0"/>
              </a:spcBef>
            </a:pPr>
            <a:r>
              <a:rPr lang="de-DE" altLang="de-DE" sz="1200" b="1" dirty="0">
                <a:solidFill>
                  <a:schemeClr val="bg1"/>
                </a:solidFill>
              </a:rPr>
              <a:t> </a:t>
            </a:r>
            <a:r>
              <a:rPr lang="de-DE" altLang="de-DE" sz="1200" b="1" dirty="0" smtClean="0">
                <a:solidFill>
                  <a:schemeClr val="bg1"/>
                </a:solidFill>
              </a:rPr>
              <a:t>    U. Quest                                               D. </a:t>
            </a:r>
            <a:r>
              <a:rPr lang="de-DE" altLang="de-DE" sz="1200" b="1" dirty="0" err="1" smtClean="0">
                <a:solidFill>
                  <a:schemeClr val="bg1"/>
                </a:solidFill>
              </a:rPr>
              <a:t>Schwicker</a:t>
            </a:r>
            <a:endParaRPr lang="de-DE" altLang="de-DE" sz="1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200" b="1" dirty="0" smtClean="0">
              <a:solidFill>
                <a:schemeClr val="bg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725360" y="1690546"/>
            <a:ext cx="4320448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FRANZÖSISCH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29" y="2380781"/>
            <a:ext cx="1260000" cy="126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54" y="3562148"/>
            <a:ext cx="1260000" cy="126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1" y="5085184"/>
            <a:ext cx="1260000" cy="126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65" y="5085184"/>
            <a:ext cx="1260000" cy="12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380781"/>
            <a:ext cx="1260000" cy="126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9130" y="2380781"/>
            <a:ext cx="1260000" cy="126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59" y="5118609"/>
            <a:ext cx="1260000" cy="126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8" y="3581307"/>
            <a:ext cx="1297077" cy="129707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79" y="5085184"/>
            <a:ext cx="1260000" cy="126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210" y="2318854"/>
            <a:ext cx="1169805" cy="138385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833088">
            <a:off x="332096" y="1488273"/>
            <a:ext cx="1040705" cy="675153"/>
          </a:xfrm>
          <a:prstGeom prst="rect">
            <a:avLst/>
          </a:prstGeom>
        </p:spPr>
      </p:pic>
      <p:pic>
        <p:nvPicPr>
          <p:cNvPr id="21" name="Picture 2" descr="100+ kostenlose Französische Flagge und Frankreich-Bilder - Pixaba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449">
            <a:off x="7740352" y="1479534"/>
            <a:ext cx="1060074" cy="7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00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-35630" y="0"/>
            <a:ext cx="9144000" cy="900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180000"/>
            <a:endParaRPr lang="de-DE" sz="2000" cap="small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l" defTabSz="180000"/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Gymnasium </a:t>
            </a:r>
            <a:r>
              <a:rPr lang="de-DE" sz="2000" cap="small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Petrinum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●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Wahlpflichtbereich I</a:t>
            </a:r>
          </a:p>
          <a:p>
            <a:pPr algn="l" defTabSz="180000"/>
            <a:endParaRPr lang="de-DE" sz="2000" cap="small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pic>
        <p:nvPicPr>
          <p:cNvPr id="6" name="Grafik 5" descr="Schul-Logo-transparent-gif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2000" y="36000"/>
            <a:ext cx="864000" cy="864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80575" y="1228397"/>
            <a:ext cx="799190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CC"/>
                </a:solidFill>
              </a:rPr>
              <a:t>Wochenstundenzahl der Fächergruppe I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160" y="2014584"/>
            <a:ext cx="9144000" cy="48320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de-D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de-D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de-D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de-D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de-D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de-D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de-DE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952756" y="4913488"/>
            <a:ext cx="72728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50000"/>
              </a:spcBef>
              <a:buSzPct val="115000"/>
              <a:buFont typeface="Arial" panose="020B0604020202020204" pitchFamily="34" charset="0"/>
              <a:buChar char="•"/>
              <a:defRPr/>
            </a:pP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Klassenarbeiten pro Halbjahr in 7.1, 7.2 und </a:t>
            </a: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</a:t>
            </a:r>
          </a:p>
          <a:p>
            <a:pPr marL="742950" lvl="1" indent="-285750">
              <a:spcBef>
                <a:spcPct val="50000"/>
              </a:spcBef>
              <a:buSzPct val="115000"/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Klassenarbeiten in der 8.2 wg. </a:t>
            </a: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LSE</a:t>
            </a:r>
          </a:p>
          <a:p>
            <a:pPr marL="742950" lvl="1" indent="-285750">
              <a:spcBef>
                <a:spcPct val="50000"/>
              </a:spcBef>
              <a:buSzPct val="115000"/>
              <a:buFont typeface="Arial" panose="020B0604020202020204" pitchFamily="34" charset="0"/>
              <a:buChar char="•"/>
              <a:defRPr/>
            </a:pP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Klassenarbeiten pro Halbjahr in den Stufen 9 und 10 </a:t>
            </a:r>
          </a:p>
          <a:p>
            <a:pPr marL="742950" lvl="1" indent="-285750">
              <a:spcBef>
                <a:spcPct val="50000"/>
              </a:spcBef>
              <a:buSzPct val="115000"/>
              <a:buFont typeface="Arial" panose="020B0604020202020204" pitchFamily="34" charset="0"/>
              <a:buChar char="•"/>
              <a:defRPr/>
            </a:pP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versetzungswirksam </a:t>
            </a: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gemäß der Versetzungsordnung für die </a:t>
            </a:r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Fächergruppe</a:t>
            </a:r>
          </a:p>
        </p:txBody>
      </p:sp>
      <p:sp>
        <p:nvSpPr>
          <p:cNvPr id="3" name="Rechteck 2"/>
          <p:cNvSpPr/>
          <p:nvPr/>
        </p:nvSpPr>
        <p:spPr>
          <a:xfrm>
            <a:off x="828075" y="2208645"/>
            <a:ext cx="7384856" cy="2376264"/>
          </a:xfrm>
          <a:prstGeom prst="rect">
            <a:avLst/>
          </a:prstGeom>
          <a:solidFill>
            <a:srgbClr val="EDE6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Klasse	7:	5 WS</a:t>
            </a:r>
          </a:p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Klasse	8:	4 WS</a:t>
            </a:r>
          </a:p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Klasse	9:	3 WS</a:t>
            </a:r>
          </a:p>
          <a:p>
            <a:pPr algn="ctr">
              <a:defRPr/>
            </a:pPr>
            <a:r>
              <a:rPr lang="de-DE" u="sng" dirty="0">
                <a:solidFill>
                  <a:schemeClr val="bg1"/>
                </a:solidFill>
              </a:rPr>
              <a:t>Klasse	10:	3 WS</a:t>
            </a:r>
          </a:p>
          <a:p>
            <a:pPr algn="ctr">
              <a:defRPr/>
            </a:pPr>
            <a:r>
              <a:rPr lang="de-DE" sz="2000" b="1" dirty="0">
                <a:solidFill>
                  <a:schemeClr val="bg1"/>
                </a:solidFill>
              </a:rPr>
              <a:t>Summe:	15 WS</a:t>
            </a:r>
          </a:p>
        </p:txBody>
      </p:sp>
    </p:spTree>
    <p:extLst>
      <p:ext uri="{BB962C8B-B14F-4D97-AF65-F5344CB8AC3E}">
        <p14:creationId xmlns:p14="http://schemas.microsoft.com/office/powerpoint/2010/main" val="3641865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180000"/>
            <a:endParaRPr lang="de-DE" sz="2000" cap="small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l" defTabSz="180000"/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Gymnasium </a:t>
            </a:r>
            <a:r>
              <a:rPr lang="de-DE" sz="2000" cap="small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Petrinum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●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Wahlpflichtbereich I</a:t>
            </a:r>
          </a:p>
          <a:p>
            <a:pPr algn="l" defTabSz="180000"/>
            <a:endParaRPr lang="de-DE" sz="2000" cap="small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pic>
        <p:nvPicPr>
          <p:cNvPr id="6" name="Grafik 5" descr="Schul-Logo-transparent-gif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2000" y="36000"/>
            <a:ext cx="864000" cy="864000"/>
          </a:xfrm>
          <a:prstGeom prst="rect">
            <a:avLst/>
          </a:prstGeom>
        </p:spPr>
      </p:pic>
      <p:sp>
        <p:nvSpPr>
          <p:cNvPr id="8" name="Bildplatzhalter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1828800" y="900000"/>
            <a:ext cx="5486400" cy="440765"/>
          </a:xfrm>
        </p:spPr>
        <p:txBody>
          <a:bodyPr>
            <a:noAutofit/>
          </a:bodyPr>
          <a:lstStyle/>
          <a:p>
            <a:r>
              <a:rPr lang="de-DE" sz="2400" b="1" dirty="0" smtClean="0">
                <a:solidFill>
                  <a:srgbClr val="C00000"/>
                </a:solidFill>
              </a:rPr>
              <a:t>Versetzungsordnung</a:t>
            </a:r>
            <a:endParaRPr lang="de-DE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04146"/>
              </p:ext>
            </p:extLst>
          </p:nvPr>
        </p:nvGraphicFramePr>
        <p:xfrm>
          <a:off x="0" y="1340765"/>
          <a:ext cx="9144000" cy="5517239"/>
        </p:xfrm>
        <a:graphic>
          <a:graphicData uri="http://schemas.openxmlformats.org/drawingml/2006/table">
            <a:tbl>
              <a:tblPr/>
              <a:tblGrid>
                <a:gridCol w="2671649">
                  <a:extLst>
                    <a:ext uri="{9D8B030D-6E8A-4147-A177-3AD203B41FA5}">
                      <a16:colId xmlns:a16="http://schemas.microsoft.com/office/drawing/2014/main" val="4188217190"/>
                    </a:ext>
                  </a:extLst>
                </a:gridCol>
                <a:gridCol w="2779960">
                  <a:extLst>
                    <a:ext uri="{9D8B030D-6E8A-4147-A177-3AD203B41FA5}">
                      <a16:colId xmlns:a16="http://schemas.microsoft.com/office/drawing/2014/main" val="4109272154"/>
                    </a:ext>
                  </a:extLst>
                </a:gridCol>
                <a:gridCol w="1158591">
                  <a:extLst>
                    <a:ext uri="{9D8B030D-6E8A-4147-A177-3AD203B41FA5}">
                      <a16:colId xmlns:a16="http://schemas.microsoft.com/office/drawing/2014/main" val="2785814773"/>
                    </a:ext>
                  </a:extLst>
                </a:gridCol>
                <a:gridCol w="2533800">
                  <a:extLst>
                    <a:ext uri="{9D8B030D-6E8A-4147-A177-3AD203B41FA5}">
                      <a16:colId xmlns:a16="http://schemas.microsoft.com/office/drawing/2014/main" val="895118017"/>
                    </a:ext>
                  </a:extLst>
                </a:gridCol>
              </a:tblGrid>
              <a:tr h="605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Fächergruppe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(D, M, 1. FS, 2. FS)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Fächergruppe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(übrige Fächer)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versetzt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ja/nein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Nachprüfung (nur ab Kl. 7 möglich)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142414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4 4 4 4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 (6) andere 4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            -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161167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5 4 4 4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andere 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ja (FG I)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02641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5 4 4 4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 und besser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ja (FG I)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064585"/>
                  </a:ext>
                </a:extLst>
              </a:tr>
              <a:tr h="350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5 5 3 4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 und besser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ja (FG I)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186534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5 5 3 4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 (6) andere 4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21135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5 3 4 4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andere 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            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41739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5 3 4 4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 (6) andere 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ja (nur 5)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207673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 , andere 4 und besser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 und besser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1345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4 4 4 4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 (6) 5 3 andere 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           -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35277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4 3 4 4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 (6) 5 andere 4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           -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075901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4 4 3 4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 5 3 andere 4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           -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393485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3 4 4 4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 5 5 3 andere 4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891859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3 4 4 4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 5 5 3 andere 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ja (nur 5)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87076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 und besser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 6 andere 4 und besser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31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035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180000"/>
            <a:endParaRPr lang="de-DE" sz="2000" cap="small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l" defTabSz="180000"/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Gymnasium </a:t>
            </a:r>
            <a:r>
              <a:rPr lang="de-DE" sz="2000" cap="small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Petrinum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●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Wahlpflichtbereich I</a:t>
            </a:r>
          </a:p>
          <a:p>
            <a:pPr defTabSz="180000"/>
            <a:endParaRPr lang="de-DE" sz="2000" cap="small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pic>
        <p:nvPicPr>
          <p:cNvPr id="6" name="Grafik 5" descr="Schul-Logo-transparent-gif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2000" y="36000"/>
            <a:ext cx="864000" cy="864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43032" y="1071960"/>
            <a:ext cx="890277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CC"/>
                </a:solidFill>
              </a:rPr>
              <a:t>Warum Latein oder Französisch lernen?</a:t>
            </a:r>
            <a:endParaRPr lang="de-DE" sz="2400" b="1" dirty="0">
              <a:solidFill>
                <a:srgbClr val="FFFFCC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3032" y="1690546"/>
            <a:ext cx="4320448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LATEINISCH</a:t>
            </a:r>
          </a:p>
        </p:txBody>
      </p:sp>
      <p:sp>
        <p:nvSpPr>
          <p:cNvPr id="5" name="Rechteck 4"/>
          <p:cNvSpPr/>
          <p:nvPr/>
        </p:nvSpPr>
        <p:spPr>
          <a:xfrm>
            <a:off x="143032" y="2234925"/>
            <a:ext cx="4320448" cy="452431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</a:rPr>
              <a:t>Die </a:t>
            </a:r>
            <a:r>
              <a:rPr lang="de-DE" sz="1600" dirty="0">
                <a:solidFill>
                  <a:schemeClr val="bg1"/>
                </a:solidFill>
              </a:rPr>
              <a:t>lateinische Sprache ist Grundlage der romanischen Sprachen, die sich aus ihr entwickelt haben</a:t>
            </a:r>
            <a:r>
              <a:rPr lang="de-DE" sz="1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</a:rPr>
              <a:t>Sie werden weltweit von circa 300 Millionen Menschen </a:t>
            </a:r>
            <a:r>
              <a:rPr lang="de-DE" sz="1600" dirty="0" smtClean="0">
                <a:solidFill>
                  <a:schemeClr val="bg1"/>
                </a:solidFill>
              </a:rPr>
              <a:t>gesprochen.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</a:rPr>
              <a:t>Eröffnet </a:t>
            </a:r>
            <a:r>
              <a:rPr lang="de-DE" sz="1600" dirty="0">
                <a:solidFill>
                  <a:schemeClr val="bg1"/>
                </a:solidFill>
              </a:rPr>
              <a:t>einen einzigartigen Zugang zur Geschichte und Kultur Europas.</a:t>
            </a:r>
            <a:endParaRPr lang="de-DE" altLang="de-DE" sz="1600" b="1" dirty="0">
              <a:solidFill>
                <a:schemeClr val="bg1"/>
              </a:solidFill>
            </a:endParaRPr>
          </a:p>
          <a:p>
            <a:endParaRPr lang="de-D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</a:rPr>
              <a:t>Schwerpunkt </a:t>
            </a:r>
            <a:r>
              <a:rPr lang="de-DE" sz="1600" dirty="0">
                <a:solidFill>
                  <a:schemeClr val="bg1"/>
                </a:solidFill>
              </a:rPr>
              <a:t>des Lateinunterrichts liegt auf dem Übersetzen von lateinischen Texten in die deutsche </a:t>
            </a:r>
            <a:r>
              <a:rPr lang="de-DE" sz="1600" dirty="0" smtClean="0">
                <a:solidFill>
                  <a:schemeClr val="bg1"/>
                </a:solidFill>
              </a:rPr>
              <a:t>Sprache.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</a:rPr>
              <a:t>Durch </a:t>
            </a:r>
            <a:r>
              <a:rPr lang="de-DE" sz="1600" dirty="0">
                <a:solidFill>
                  <a:schemeClr val="bg1"/>
                </a:solidFill>
              </a:rPr>
              <a:t>Übersetzen lateinischer Texte ins Deutsche werden die </a:t>
            </a:r>
            <a:r>
              <a:rPr lang="de-DE" sz="1600" dirty="0" err="1">
                <a:solidFill>
                  <a:schemeClr val="bg1"/>
                </a:solidFill>
              </a:rPr>
              <a:t>SchülerInnen</a:t>
            </a:r>
            <a:r>
              <a:rPr lang="de-DE" sz="1600" dirty="0">
                <a:solidFill>
                  <a:schemeClr val="bg1"/>
                </a:solidFill>
              </a:rPr>
              <a:t> für die sprachlichen Besonderheiten ihrer Muttersprache sensibilisiert</a:t>
            </a:r>
            <a:r>
              <a:rPr lang="de-DE" sz="16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Rechteck 13"/>
          <p:cNvSpPr/>
          <p:nvPr/>
        </p:nvSpPr>
        <p:spPr>
          <a:xfrm>
            <a:off x="4725360" y="2191500"/>
            <a:ext cx="4320448" cy="447814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448"/>
              </a:spcBef>
              <a:spcAft>
                <a:spcPts val="1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600" spc="-1" dirty="0" smtClean="0">
                <a:solidFill>
                  <a:srgbClr val="000000"/>
                </a:solidFill>
              </a:rPr>
              <a:t>Ist </a:t>
            </a:r>
            <a:r>
              <a:rPr lang="de-DE" sz="1600" spc="-1" dirty="0">
                <a:solidFill>
                  <a:srgbClr val="000000"/>
                </a:solidFill>
              </a:rPr>
              <a:t>eine bedeutende internationale Kommunikationssprache, die von mehr als 180 Millionen Menschen auf der ganzen Welt gesprochen wird</a:t>
            </a:r>
            <a:r>
              <a:rPr lang="de-DE" sz="1600" spc="-1" dirty="0" smtClean="0">
                <a:solidFill>
                  <a:srgbClr val="000000"/>
                </a:solidFill>
              </a:rPr>
              <a:t>.</a:t>
            </a:r>
            <a:endParaRPr lang="de-DE" altLang="de-DE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bg1"/>
                </a:solidFill>
              </a:rPr>
              <a:t>Wird </a:t>
            </a:r>
            <a:r>
              <a:rPr lang="de-DE" altLang="de-DE" sz="1600" dirty="0">
                <a:solidFill>
                  <a:schemeClr val="bg1"/>
                </a:solidFill>
              </a:rPr>
              <a:t>in vier unserer </a:t>
            </a:r>
            <a:r>
              <a:rPr lang="de-DE" altLang="de-DE" sz="1600" dirty="0" smtClean="0">
                <a:solidFill>
                  <a:schemeClr val="bg1"/>
                </a:solidFill>
              </a:rPr>
              <a:t>Nachbarländer</a:t>
            </a:r>
          </a:p>
          <a:p>
            <a:pPr>
              <a:spcBef>
                <a:spcPct val="0"/>
              </a:spcBef>
            </a:pPr>
            <a:r>
              <a:rPr lang="de-DE" altLang="de-DE" sz="1600" dirty="0" smtClean="0">
                <a:solidFill>
                  <a:schemeClr val="bg1"/>
                </a:solidFill>
              </a:rPr>
              <a:t>      gesprochen </a:t>
            </a:r>
            <a:r>
              <a:rPr lang="de-DE" altLang="de-DE" sz="1400" dirty="0">
                <a:solidFill>
                  <a:schemeClr val="bg1"/>
                </a:solidFill>
              </a:rPr>
              <a:t>(Frankreich, </a:t>
            </a:r>
            <a:r>
              <a:rPr lang="de-DE" altLang="de-DE" sz="1400" dirty="0" smtClean="0">
                <a:solidFill>
                  <a:schemeClr val="bg1"/>
                </a:solidFill>
              </a:rPr>
              <a:t>Belgien, Luxemburg,</a:t>
            </a:r>
          </a:p>
          <a:p>
            <a:pPr>
              <a:spcBef>
                <a:spcPct val="0"/>
              </a:spcBef>
            </a:pPr>
            <a:r>
              <a:rPr lang="de-DE" altLang="de-DE" sz="1400" dirty="0">
                <a:solidFill>
                  <a:schemeClr val="bg1"/>
                </a:solidFill>
              </a:rPr>
              <a:t> </a:t>
            </a:r>
            <a:r>
              <a:rPr lang="de-DE" altLang="de-DE" sz="1400" dirty="0" smtClean="0">
                <a:solidFill>
                  <a:schemeClr val="bg1"/>
                </a:solidFill>
              </a:rPr>
              <a:t>      Schweiz).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de-DE" altLang="de-DE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bg1"/>
                </a:solidFill>
              </a:rPr>
              <a:t>Die Sprache ist </a:t>
            </a:r>
            <a:r>
              <a:rPr lang="de-DE" altLang="de-DE" sz="1600" dirty="0">
                <a:solidFill>
                  <a:schemeClr val="bg1"/>
                </a:solidFill>
              </a:rPr>
              <a:t>hilfreich bei vielen </a:t>
            </a:r>
            <a:r>
              <a:rPr lang="de-DE" altLang="de-DE" sz="1600" dirty="0" smtClean="0">
                <a:solidFill>
                  <a:schemeClr val="bg1"/>
                </a:solidFill>
              </a:rPr>
              <a:t>Studiengängen.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de-DE" altLang="de-DE" sz="160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sz="1600" spc="-1" dirty="0" smtClean="0">
                <a:solidFill>
                  <a:srgbClr val="000000"/>
                </a:solidFill>
              </a:rPr>
              <a:t>Ist </a:t>
            </a:r>
            <a:r>
              <a:rPr lang="de-DE" sz="1600" spc="-1" dirty="0">
                <a:solidFill>
                  <a:srgbClr val="000000"/>
                </a:solidFill>
              </a:rPr>
              <a:t>eine „Eintrittskarte“ zu einer der reichsten und interessantesten </a:t>
            </a:r>
            <a:r>
              <a:rPr lang="de-DE" sz="1600" spc="-1" dirty="0" smtClean="0">
                <a:solidFill>
                  <a:srgbClr val="000000"/>
                </a:solidFill>
              </a:rPr>
              <a:t>Kulturen.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sz="1600" spc="-1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sz="1600" spc="-1" dirty="0">
                <a:solidFill>
                  <a:srgbClr val="000000"/>
                </a:solidFill>
              </a:rPr>
              <a:t>Französisch ist eine kreative und vielseitige Sprache. </a:t>
            </a:r>
            <a:endParaRPr lang="de-DE" altLang="de-DE" sz="1600" spc="-1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sz="1600" spc="-1" dirty="0" smtClean="0">
              <a:solidFill>
                <a:srgbClr val="00000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725360" y="1690546"/>
            <a:ext cx="4320448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FRANZÖSISCH</a:t>
            </a:r>
          </a:p>
        </p:txBody>
      </p:sp>
      <p:pic>
        <p:nvPicPr>
          <p:cNvPr id="1026" name="Picture 2" descr="100+ kostenlose Französische Flagge und Frankreich-Bilder -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449">
            <a:off x="7740352" y="1479534"/>
            <a:ext cx="1060074" cy="7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33088">
            <a:off x="332096" y="1488273"/>
            <a:ext cx="1040705" cy="6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70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180000"/>
            <a:endParaRPr lang="de-DE" sz="2000" cap="small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l" defTabSz="180000"/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Gymnasium </a:t>
            </a:r>
            <a:r>
              <a:rPr lang="de-DE" sz="2000" cap="small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Petrinum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●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Wahlpflichtbereich I</a:t>
            </a:r>
          </a:p>
          <a:p>
            <a:pPr defTabSz="180000"/>
            <a:endParaRPr lang="de-DE" sz="2000" cap="small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pic>
        <p:nvPicPr>
          <p:cNvPr id="6" name="Grafik 5" descr="Schul-Logo-transparent-gif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2000" y="36000"/>
            <a:ext cx="864000" cy="864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43032" y="1071960"/>
            <a:ext cx="890277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CC"/>
                </a:solidFill>
              </a:rPr>
              <a:t>Warum Latein oder Französisch lernen?</a:t>
            </a:r>
            <a:endParaRPr lang="de-DE" sz="2400" b="1" dirty="0">
              <a:solidFill>
                <a:srgbClr val="FFFFCC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3032" y="1690546"/>
            <a:ext cx="4320448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LATEINISCH</a:t>
            </a:r>
          </a:p>
        </p:txBody>
      </p:sp>
      <p:sp>
        <p:nvSpPr>
          <p:cNvPr id="5" name="Rechteck 4"/>
          <p:cNvSpPr/>
          <p:nvPr/>
        </p:nvSpPr>
        <p:spPr>
          <a:xfrm>
            <a:off x="143032" y="2234925"/>
            <a:ext cx="4283968" cy="452431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</a:rPr>
              <a:t>Sie </a:t>
            </a:r>
            <a:r>
              <a:rPr lang="de-DE" sz="1600" dirty="0">
                <a:solidFill>
                  <a:schemeClr val="bg1"/>
                </a:solidFill>
              </a:rPr>
              <a:t>entdecken Unterschiede, aber auch Gemeinsamkeiten zwischen beiden Sprachen.</a:t>
            </a:r>
          </a:p>
          <a:p>
            <a:endParaRPr lang="de-D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</a:rPr>
              <a:t>Übt </a:t>
            </a:r>
            <a:r>
              <a:rPr lang="de-DE" sz="1600" dirty="0">
                <a:solidFill>
                  <a:schemeClr val="bg1"/>
                </a:solidFill>
              </a:rPr>
              <a:t>wissenschaftliche Arbeitsweise </a:t>
            </a:r>
            <a:r>
              <a:rPr lang="de-DE" sz="1600" dirty="0" smtClean="0">
                <a:solidFill>
                  <a:schemeClr val="bg1"/>
                </a:solidFill>
              </a:rPr>
              <a:t>ein.</a:t>
            </a:r>
          </a:p>
          <a:p>
            <a:endParaRPr lang="de-D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</a:rPr>
              <a:t>Ist </a:t>
            </a:r>
            <a:r>
              <a:rPr lang="de-DE" sz="1600" dirty="0">
                <a:solidFill>
                  <a:schemeClr val="bg1"/>
                </a:solidFill>
              </a:rPr>
              <a:t>ein Trumpf beim Erlernen weiterer </a:t>
            </a:r>
            <a:r>
              <a:rPr lang="de-DE" sz="1600" dirty="0" smtClean="0">
                <a:solidFill>
                  <a:schemeClr val="bg1"/>
                </a:solidFill>
              </a:rPr>
              <a:t>Fremdsprachen und </a:t>
            </a:r>
            <a:r>
              <a:rPr lang="de-DE" sz="1600" dirty="0">
                <a:solidFill>
                  <a:schemeClr val="bg1"/>
                </a:solidFill>
              </a:rPr>
              <a:t>für manche Studiengänge immer noch erforderlich</a:t>
            </a:r>
            <a:r>
              <a:rPr lang="de-DE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</a:rPr>
              <a:t>Um einen Text korrekt zu übersetzen, ist Genauigkeit im Umgang mit dem Satz als Ganzem und seinen einzelnen Bestandteilen erforderlich.</a:t>
            </a:r>
          </a:p>
          <a:p>
            <a:endParaRPr lang="de-DE" sz="1600" dirty="0" smtClean="0">
              <a:solidFill>
                <a:schemeClr val="bg1"/>
              </a:solidFill>
            </a:endParaRPr>
          </a:p>
          <a:p>
            <a:endParaRPr lang="de-DE" sz="1600" dirty="0">
              <a:solidFill>
                <a:schemeClr val="bg1"/>
              </a:solidFill>
            </a:endParaRPr>
          </a:p>
          <a:p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725360" y="2216799"/>
            <a:ext cx="4320448" cy="455509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Bef>
                <a:spcPts val="448"/>
              </a:spcBef>
              <a:spcAft>
                <a:spcPts val="1800"/>
              </a:spcAft>
              <a:buClr>
                <a:srgbClr val="000000"/>
              </a:buClr>
            </a:pPr>
            <a:endParaRPr lang="de-DE" sz="400" spc="-1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448"/>
              </a:spcBef>
              <a:spcAft>
                <a:spcPts val="1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600" spc="-1" dirty="0" smtClean="0">
                <a:solidFill>
                  <a:srgbClr val="000000"/>
                </a:solidFill>
              </a:rPr>
              <a:t>Französisch bietet </a:t>
            </a:r>
            <a:r>
              <a:rPr lang="de-DE" sz="1600" spc="-1" dirty="0">
                <a:solidFill>
                  <a:srgbClr val="000000"/>
                </a:solidFill>
              </a:rPr>
              <a:t>vielfältige Austauschmöglichkeiten, bei denen man das Gelernte gleich anwenden kann</a:t>
            </a:r>
            <a:r>
              <a:rPr lang="de-DE" sz="1600" spc="-1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Bef>
                <a:spcPts val="448"/>
              </a:spcBef>
              <a:spcAft>
                <a:spcPts val="1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600" spc="-1" dirty="0" smtClean="0">
                <a:solidFill>
                  <a:srgbClr val="000000"/>
                </a:solidFill>
              </a:rPr>
              <a:t>Ist </a:t>
            </a:r>
            <a:r>
              <a:rPr lang="de-DE" sz="1600" spc="-1" dirty="0">
                <a:solidFill>
                  <a:srgbClr val="000000"/>
                </a:solidFill>
              </a:rPr>
              <a:t>ein guter Ausgangspunkt für das Erlernen anderer romanischer Sprachen</a:t>
            </a:r>
            <a:r>
              <a:rPr lang="de-DE" sz="1600" spc="-1" dirty="0" smtClean="0">
                <a:solidFill>
                  <a:srgbClr val="000000"/>
                </a:solidFill>
              </a:rPr>
              <a:t>.</a:t>
            </a:r>
            <a:endParaRPr lang="de-DE" sz="1600" spc="-1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448"/>
              </a:spcBef>
              <a:spcAft>
                <a:spcPts val="1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600" spc="-1" dirty="0" smtClean="0">
                <a:solidFill>
                  <a:srgbClr val="000000"/>
                </a:solidFill>
              </a:rPr>
              <a:t>Ist </a:t>
            </a:r>
            <a:r>
              <a:rPr lang="de-DE" sz="1600" spc="-1" dirty="0">
                <a:solidFill>
                  <a:srgbClr val="000000"/>
                </a:solidFill>
              </a:rPr>
              <a:t>eine analytische Sprache, die Präzision verlangt und das strukturierte Denken fördert – genau wie das Lateinische</a:t>
            </a:r>
            <a:r>
              <a:rPr lang="de-DE" sz="1600" spc="-1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Bef>
                <a:spcPts val="448"/>
              </a:spcBef>
              <a:spcAft>
                <a:spcPts val="1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600" spc="-1" dirty="0" smtClean="0">
                <a:solidFill>
                  <a:srgbClr val="000000"/>
                </a:solidFill>
              </a:rPr>
              <a:t>Sie ist </a:t>
            </a:r>
            <a:r>
              <a:rPr lang="de-DE" sz="1600" spc="-1" dirty="0">
                <a:solidFill>
                  <a:srgbClr val="000000"/>
                </a:solidFill>
              </a:rPr>
              <a:t>eine klangvolle und melodiöse </a:t>
            </a:r>
            <a:r>
              <a:rPr lang="de-DE" sz="1600" spc="-1" dirty="0" smtClean="0">
                <a:solidFill>
                  <a:srgbClr val="000000"/>
                </a:solidFill>
              </a:rPr>
              <a:t>Sprache.</a:t>
            </a:r>
            <a:r>
              <a:rPr lang="de-DE" sz="1000" spc="-1" dirty="0">
                <a:solidFill>
                  <a:srgbClr val="000000"/>
                </a:solidFill>
              </a:rPr>
              <a:t> </a:t>
            </a:r>
            <a:r>
              <a:rPr lang="de-DE" sz="1000" spc="-1" dirty="0" smtClean="0">
                <a:solidFill>
                  <a:srgbClr val="000000"/>
                </a:solidFill>
              </a:rPr>
              <a:t>   </a:t>
            </a:r>
          </a:p>
          <a:p>
            <a:pPr marL="285750" indent="-285750">
              <a:spcBef>
                <a:spcPts val="448"/>
              </a:spcBef>
              <a:spcAft>
                <a:spcPts val="1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de-DE" sz="800" spc="-1" dirty="0" smtClean="0">
              <a:solidFill>
                <a:srgbClr val="000000"/>
              </a:solidFill>
            </a:endParaRPr>
          </a:p>
          <a:p>
            <a:pPr>
              <a:spcBef>
                <a:spcPts val="448"/>
              </a:spcBef>
              <a:spcAft>
                <a:spcPts val="1800"/>
              </a:spcAft>
              <a:buClr>
                <a:srgbClr val="000000"/>
              </a:buClr>
            </a:pPr>
            <a:r>
              <a:rPr lang="de-DE" sz="800" spc="-1" dirty="0" smtClean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725360" y="1690546"/>
            <a:ext cx="4320448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FRANZÖSISCH</a:t>
            </a:r>
          </a:p>
        </p:txBody>
      </p:sp>
      <p:pic>
        <p:nvPicPr>
          <p:cNvPr id="9" name="Picture 2" descr="100+ kostenlose Französische Flagge und Frankreich-Bilder -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449">
            <a:off x="7740352" y="1479534"/>
            <a:ext cx="1060074" cy="7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33088">
            <a:off x="332096" y="1488273"/>
            <a:ext cx="1040705" cy="6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4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0" y="44180"/>
            <a:ext cx="9144000" cy="900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180000"/>
            <a:endParaRPr lang="de-DE" sz="2000" cap="small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l" defTabSz="180000"/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Gymnasium </a:t>
            </a:r>
            <a:r>
              <a:rPr lang="de-DE" sz="2000" cap="small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Petrinum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●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Wahlpflichtbereich I</a:t>
            </a:r>
          </a:p>
          <a:p>
            <a:pPr defTabSz="180000"/>
            <a:endParaRPr lang="de-DE" sz="2000" cap="small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pic>
        <p:nvPicPr>
          <p:cNvPr id="6" name="Grafik 5" descr="Schul-Logo-transparent-gif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2000" y="36000"/>
            <a:ext cx="864000" cy="864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43032" y="1087659"/>
            <a:ext cx="886629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CC"/>
                </a:solidFill>
              </a:rPr>
              <a:t>Warum </a:t>
            </a:r>
            <a:r>
              <a:rPr lang="de-DE" sz="2400" b="1" dirty="0">
                <a:solidFill>
                  <a:srgbClr val="FFFFCC"/>
                </a:solidFill>
              </a:rPr>
              <a:t>L</a:t>
            </a:r>
            <a:r>
              <a:rPr lang="de-DE" sz="2400" b="1" dirty="0" smtClean="0">
                <a:solidFill>
                  <a:srgbClr val="FFFFCC"/>
                </a:solidFill>
              </a:rPr>
              <a:t>atein oder Französisch lernen?</a:t>
            </a:r>
            <a:endParaRPr lang="de-DE" sz="2400" b="1" dirty="0">
              <a:solidFill>
                <a:srgbClr val="FFFFCC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3032" y="1690546"/>
            <a:ext cx="4320448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LATEINISCH</a:t>
            </a:r>
          </a:p>
        </p:txBody>
      </p:sp>
      <p:sp>
        <p:nvSpPr>
          <p:cNvPr id="5" name="Rechteck 4"/>
          <p:cNvSpPr/>
          <p:nvPr/>
        </p:nvSpPr>
        <p:spPr>
          <a:xfrm>
            <a:off x="166255" y="2234925"/>
            <a:ext cx="4297225" cy="452431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endParaRPr lang="de-D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</a:rPr>
              <a:t>Trainiert somit </a:t>
            </a:r>
            <a:r>
              <a:rPr lang="de-DE" altLang="de-DE" sz="1600" dirty="0">
                <a:solidFill>
                  <a:schemeClr val="bg1"/>
                </a:solidFill>
              </a:rPr>
              <a:t>Genauigkeit, Konzentration und logisches Denken</a:t>
            </a:r>
            <a:r>
              <a:rPr lang="de-DE" altLang="de-DE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</a:rPr>
              <a:t>Welche Wörter zueinander gehören, kann nur über ihre Endungen erschlossen werden – folglich ist auch ein logisches Vorgehen unerlässlich</a:t>
            </a:r>
            <a:r>
              <a:rPr lang="de-DE" sz="1600" dirty="0" smtClean="0">
                <a:solidFill>
                  <a:schemeClr val="bg1"/>
                </a:solidFill>
              </a:rPr>
              <a:t>.</a:t>
            </a:r>
            <a:endParaRPr lang="de-DE" altLang="de-DE" sz="1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60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bg1"/>
                </a:solidFill>
              </a:rPr>
              <a:t>H</a:t>
            </a:r>
            <a:r>
              <a:rPr lang="de-DE" altLang="de-DE" sz="1600" dirty="0" smtClean="0">
                <a:solidFill>
                  <a:schemeClr val="bg1"/>
                </a:solidFill>
              </a:rPr>
              <a:t>ilft</a:t>
            </a:r>
            <a:r>
              <a:rPr lang="de-DE" altLang="de-DE" sz="1600" dirty="0">
                <a:solidFill>
                  <a:schemeClr val="bg1"/>
                </a:solidFill>
              </a:rPr>
              <a:t>, Fremdwörter zu </a:t>
            </a:r>
            <a:r>
              <a:rPr lang="de-DE" altLang="de-DE" sz="1600" dirty="0" smtClean="0">
                <a:solidFill>
                  <a:schemeClr val="bg1"/>
                </a:solidFill>
              </a:rPr>
              <a:t>verstehen.</a:t>
            </a:r>
          </a:p>
          <a:p>
            <a:pPr>
              <a:spcBef>
                <a:spcPct val="0"/>
              </a:spcBef>
            </a:pPr>
            <a:endParaRPr lang="de-DE" altLang="de-DE" sz="1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de-DE" altLang="de-DE" sz="160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bg1"/>
                </a:solidFill>
              </a:rPr>
              <a:t>Führt </a:t>
            </a:r>
            <a:r>
              <a:rPr lang="de-DE" altLang="de-DE" sz="1600" dirty="0">
                <a:solidFill>
                  <a:schemeClr val="bg1"/>
                </a:solidFill>
              </a:rPr>
              <a:t>zum Erwerb des Latinums am Ende der Jahrgangsstufe EF/II bei mindestens ausreichenden </a:t>
            </a:r>
            <a:r>
              <a:rPr lang="de-DE" altLang="de-DE" sz="1600" dirty="0" smtClean="0">
                <a:solidFill>
                  <a:schemeClr val="bg1"/>
                </a:solidFill>
              </a:rPr>
              <a:t>Leistungen.</a:t>
            </a:r>
          </a:p>
          <a:p>
            <a:pPr>
              <a:spcBef>
                <a:spcPct val="0"/>
              </a:spcBef>
            </a:pPr>
            <a:endParaRPr lang="de-DE" altLang="de-DE" sz="1600" b="1" dirty="0" smtClean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707596" y="2234925"/>
            <a:ext cx="4355976" cy="433965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bg1"/>
                </a:solidFill>
              </a:rPr>
              <a:t>Eröffnet den Zugang zu einer großen europäischen Kultur (Literatur, Theater, Film u.a.).</a:t>
            </a:r>
          </a:p>
          <a:p>
            <a:pPr>
              <a:spcBef>
                <a:spcPct val="0"/>
              </a:spcBef>
            </a:pPr>
            <a:endParaRPr lang="de-DE" altLang="de-DE" dirty="0">
              <a:solidFill>
                <a:schemeClr val="bg1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bg1"/>
                </a:solidFill>
              </a:rPr>
              <a:t>Gibt </a:t>
            </a:r>
            <a:r>
              <a:rPr lang="de-DE" altLang="de-DE" sz="1600" dirty="0">
                <a:solidFill>
                  <a:schemeClr val="bg1"/>
                </a:solidFill>
              </a:rPr>
              <a:t>unseren </a:t>
            </a:r>
            <a:r>
              <a:rPr lang="de-DE" altLang="de-DE" sz="1600" dirty="0" err="1" smtClean="0">
                <a:solidFill>
                  <a:schemeClr val="bg1"/>
                </a:solidFill>
              </a:rPr>
              <a:t>SchülerInnen</a:t>
            </a:r>
            <a:r>
              <a:rPr lang="de-DE" altLang="de-DE" sz="1600" dirty="0" smtClean="0">
                <a:solidFill>
                  <a:schemeClr val="bg1"/>
                </a:solidFill>
              </a:rPr>
              <a:t> vielfältige </a:t>
            </a:r>
            <a:r>
              <a:rPr lang="de-DE" altLang="de-DE" sz="1600" dirty="0">
                <a:solidFill>
                  <a:schemeClr val="bg1"/>
                </a:solidFill>
              </a:rPr>
              <a:t>Kontaktmöglichkeiten mit </a:t>
            </a:r>
            <a:r>
              <a:rPr lang="de-DE" altLang="de-DE" sz="1600" dirty="0" smtClean="0">
                <a:solidFill>
                  <a:schemeClr val="bg1"/>
                </a:solidFill>
              </a:rPr>
              <a:t>Frankreich.</a:t>
            </a:r>
          </a:p>
          <a:p>
            <a:pPr>
              <a:spcBef>
                <a:spcPct val="0"/>
              </a:spcBef>
            </a:pPr>
            <a:endParaRPr lang="de-DE" altLang="de-DE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bg1"/>
                </a:solidFill>
              </a:rPr>
              <a:t>Klassenreisen</a:t>
            </a:r>
            <a:r>
              <a:rPr lang="de-DE" altLang="de-DE" sz="1600" dirty="0">
                <a:solidFill>
                  <a:schemeClr val="bg1"/>
                </a:solidFill>
              </a:rPr>
              <a:t>, Briefwechsel, Begegnungen im Rahmen von Schul- und </a:t>
            </a:r>
            <a:r>
              <a:rPr lang="de-DE" altLang="de-DE" sz="1600" dirty="0" smtClean="0">
                <a:solidFill>
                  <a:schemeClr val="bg1"/>
                </a:solidFill>
              </a:rPr>
              <a:t>Städte-partnerschaften </a:t>
            </a:r>
            <a:r>
              <a:rPr lang="de-DE" altLang="de-DE" sz="1600" dirty="0">
                <a:solidFill>
                  <a:schemeClr val="bg1"/>
                </a:solidFill>
              </a:rPr>
              <a:t>u.a</a:t>
            </a:r>
            <a:r>
              <a:rPr lang="de-DE" altLang="de-DE" sz="1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sz="1600" spc="-1" dirty="0">
                <a:solidFill>
                  <a:srgbClr val="000000"/>
                </a:solidFill>
              </a:rPr>
              <a:t>Kinder </a:t>
            </a:r>
            <a:r>
              <a:rPr lang="de-DE" sz="1600" spc="-1" dirty="0" smtClean="0">
                <a:solidFill>
                  <a:srgbClr val="000000"/>
                </a:solidFill>
              </a:rPr>
              <a:t>haben Spaß daran zu </a:t>
            </a:r>
            <a:r>
              <a:rPr lang="de-DE" sz="1600" spc="-1" dirty="0">
                <a:solidFill>
                  <a:srgbClr val="000000"/>
                </a:solidFill>
              </a:rPr>
              <a:t>sprechen, Dialoge zu führen und spielerisch darzustellen – also eine Sprache spielerisch und unbefangen zu lernen</a:t>
            </a:r>
            <a:r>
              <a:rPr lang="de-DE" sz="1600" spc="-1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de-DE" sz="1600" spc="-1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de-DE" sz="1600" spc="-1" dirty="0" smtClean="0">
              <a:solidFill>
                <a:srgbClr val="00000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725360" y="1690546"/>
            <a:ext cx="4320448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FRANZÖSISCH</a:t>
            </a:r>
          </a:p>
        </p:txBody>
      </p:sp>
      <p:pic>
        <p:nvPicPr>
          <p:cNvPr id="9" name="Picture 2" descr="100+ kostenlose Französische Flagge und Frankreich-Bilder -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449">
            <a:off x="7740352" y="1479534"/>
            <a:ext cx="1060074" cy="7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33088">
            <a:off x="332096" y="1488273"/>
            <a:ext cx="1040705" cy="6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77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defTabSz="180000"/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Gymnasium 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Petrinum  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●</a:t>
            </a:r>
            <a:r>
              <a:rPr lang="de-DE" sz="2000" cap="smal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de-DE" sz="2000" cap="small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Wahlpflichtbereich I</a:t>
            </a:r>
            <a:endParaRPr lang="de-DE" sz="2000" cap="small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pic>
        <p:nvPicPr>
          <p:cNvPr id="6" name="Grafik 5" descr="Schul-Logo-transparent-gif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2000" y="36000"/>
            <a:ext cx="864000" cy="864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39552" y="1700808"/>
            <a:ext cx="8077940" cy="48320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Die endgültige Entscheidung können wir niemandem abnehmen, aber folgende Überlegungen haben sich bisher als wichtig und hilfreich erwiesen</a:t>
            </a:r>
            <a:r>
              <a:rPr lang="de-DE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de-DE" b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Bitte entscheiden Sie danach, was Ihr Kind gerne machen möchte und woran es Spaß hat, denn mit Spaß lernt man immer besser </a:t>
            </a:r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pPr algn="just"/>
            <a:endParaRPr lang="de-DE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Egal, ob Sie sich für Französisch oder Latein entscheiden, beide Sprachen setzen Lerneifer sowie Fleiß und Ehrgeiz voraus</a:t>
            </a:r>
            <a:r>
              <a:rPr lang="de-DE" dirty="0" smtClean="0">
                <a:solidFill>
                  <a:schemeClr val="bg1"/>
                </a:solidFill>
              </a:rPr>
              <a:t>!</a:t>
            </a:r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 smtClean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Machen </a:t>
            </a:r>
            <a:r>
              <a:rPr lang="de-DE" dirty="0">
                <a:solidFill>
                  <a:schemeClr val="bg1"/>
                </a:solidFill>
              </a:rPr>
              <a:t>Sie die Entscheidung möglichst nicht davon abhängig, was die beste Freundin/der beste Freund Ihrer Tochter/Ihres Sohnes wählt. </a:t>
            </a:r>
            <a:endParaRPr lang="de-DE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Informieren </a:t>
            </a:r>
            <a:r>
              <a:rPr lang="de-DE" dirty="0">
                <a:solidFill>
                  <a:schemeClr val="bg1"/>
                </a:solidFill>
              </a:rPr>
              <a:t>Sie sich auch im Internet über die beiden Sprachen und sprechen Sie diejenigen an, die schon Erfahrungen mit der zweiten Fremdsprache gesammelt haben. </a:t>
            </a:r>
            <a:endParaRPr lang="de-DE" dirty="0" smtClean="0">
              <a:solidFill>
                <a:schemeClr val="bg1"/>
              </a:solidFill>
            </a:endParaRPr>
          </a:p>
          <a:p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1141579"/>
            <a:ext cx="799190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CC"/>
                </a:solidFill>
              </a:rPr>
              <a:t>Wofür soll sich mein Kind entscheiden?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26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860</Words>
  <Application>Microsoft Office PowerPoint</Application>
  <PresentationFormat>Bildschirmpräsentation (4:3)</PresentationFormat>
  <Paragraphs>261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4" baseType="lpstr">
      <vt:lpstr>ＭＳ Ｐゴシック</vt:lpstr>
      <vt:lpstr>Arial</vt:lpstr>
      <vt:lpstr>Book Antiqua</vt:lpstr>
      <vt:lpstr>Calibri</vt:lpstr>
      <vt:lpstr>Century Gothic</vt:lpstr>
      <vt:lpstr>Lucida Sans</vt:lpstr>
      <vt:lpstr>Tahoma</vt:lpstr>
      <vt:lpstr>Tempus Sans ITC</vt:lpstr>
      <vt:lpstr>Times New Roman</vt:lpstr>
      <vt:lpstr>Wingdings</vt:lpstr>
      <vt:lpstr>Wingdings 2</vt:lpstr>
      <vt:lpstr>Wingdings 3</vt:lpstr>
      <vt:lpstr>Ananke</vt:lpstr>
      <vt:lpstr>    Gymnasium Petrinum  ●  Wahlpflichtbereich I  01.02.2023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Stellen- und Unterrichtssituation</dc:title>
  <dc:creator>Gosselke, Clarissa</dc:creator>
  <cp:lastModifiedBy>CP</cp:lastModifiedBy>
  <cp:revision>545</cp:revision>
  <cp:lastPrinted>2020-08-09T13:29:32Z</cp:lastPrinted>
  <dcterms:created xsi:type="dcterms:W3CDTF">2013-02-28T12:41:44Z</dcterms:created>
  <dcterms:modified xsi:type="dcterms:W3CDTF">2023-01-30T13:02:09Z</dcterms:modified>
</cp:coreProperties>
</file>