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FCA6"/>
    <a:srgbClr val="36F709"/>
    <a:srgbClr val="ADF9A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0" d="100"/>
          <a:sy n="100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95C6-4689-4EE2-921F-BE2917B198C4}" type="datetimeFigureOut">
              <a:rPr lang="de-DE" smtClean="0"/>
              <a:pPr/>
              <a:t>29.04.2012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E2C3-CE19-47A8-8930-6263C876237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95C6-4689-4EE2-921F-BE2917B198C4}" type="datetimeFigureOut">
              <a:rPr lang="de-DE" smtClean="0"/>
              <a:pPr/>
              <a:t>29.04.2012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E2C3-CE19-47A8-8930-6263C876237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95C6-4689-4EE2-921F-BE2917B198C4}" type="datetimeFigureOut">
              <a:rPr lang="de-DE" smtClean="0"/>
              <a:pPr/>
              <a:t>29.04.2012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E2C3-CE19-47A8-8930-6263C876237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95C6-4689-4EE2-921F-BE2917B198C4}" type="datetimeFigureOut">
              <a:rPr lang="de-DE" smtClean="0"/>
              <a:pPr/>
              <a:t>29.04.2012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E2C3-CE19-47A8-8930-6263C876237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95C6-4689-4EE2-921F-BE2917B198C4}" type="datetimeFigureOut">
              <a:rPr lang="de-DE" smtClean="0"/>
              <a:pPr/>
              <a:t>29.04.2012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E2C3-CE19-47A8-8930-6263C876237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95C6-4689-4EE2-921F-BE2917B198C4}" type="datetimeFigureOut">
              <a:rPr lang="de-DE" smtClean="0"/>
              <a:pPr/>
              <a:t>29.04.2012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E2C3-CE19-47A8-8930-6263C876237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95C6-4689-4EE2-921F-BE2917B198C4}" type="datetimeFigureOut">
              <a:rPr lang="de-DE" smtClean="0"/>
              <a:pPr/>
              <a:t>29.04.2012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E2C3-CE19-47A8-8930-6263C876237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95C6-4689-4EE2-921F-BE2917B198C4}" type="datetimeFigureOut">
              <a:rPr lang="de-DE" smtClean="0"/>
              <a:pPr/>
              <a:t>29.04.2012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E2C3-CE19-47A8-8930-6263C876237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95C6-4689-4EE2-921F-BE2917B198C4}" type="datetimeFigureOut">
              <a:rPr lang="de-DE" smtClean="0"/>
              <a:pPr/>
              <a:t>29.04.2012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E2C3-CE19-47A8-8930-6263C876237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95C6-4689-4EE2-921F-BE2917B198C4}" type="datetimeFigureOut">
              <a:rPr lang="de-DE" smtClean="0"/>
              <a:pPr/>
              <a:t>29.04.2012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E2C3-CE19-47A8-8930-6263C876237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95C6-4689-4EE2-921F-BE2917B198C4}" type="datetimeFigureOut">
              <a:rPr lang="de-DE" smtClean="0"/>
              <a:pPr/>
              <a:t>29.04.2012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EE2C3-CE19-47A8-8930-6263C876237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6F709"/>
            </a:gs>
            <a:gs pos="0">
              <a:srgbClr val="36F709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095C6-4689-4EE2-921F-BE2917B198C4}" type="datetimeFigureOut">
              <a:rPr lang="de-DE" smtClean="0"/>
              <a:pPr/>
              <a:t>29.04.2012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EE2C3-CE19-47A8-8930-6263C876237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6F709"/>
            </a:gs>
            <a:gs pos="64999">
              <a:srgbClr val="F0EBD5"/>
            </a:gs>
            <a:gs pos="100000">
              <a:srgbClr val="D1C39F"/>
            </a:gs>
          </a:gsLst>
          <a:lin ang="16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2332856"/>
          </a:xfrm>
          <a:ln/>
          <a:scene3d>
            <a:camera prst="isometricOffAxis1Right"/>
            <a:lightRig rig="threePt" dir="t"/>
          </a:scene3d>
          <a:sp3d>
            <a:bevelT w="254000" h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80975" indent="0" algn="ctr">
              <a:buNone/>
            </a:pPr>
            <a:r>
              <a:rPr lang="de-DE" sz="2000" dirty="0" smtClean="0"/>
              <a:t>Block I</a:t>
            </a:r>
          </a:p>
          <a:p>
            <a:pPr>
              <a:buNone/>
            </a:pPr>
            <a:endParaRPr lang="de-DE" sz="2000" dirty="0" smtClean="0"/>
          </a:p>
          <a:p>
            <a:pPr marL="180975" indent="0">
              <a:buNone/>
            </a:pPr>
            <a:r>
              <a:rPr lang="de-DE" sz="2000" dirty="0" smtClean="0">
                <a:solidFill>
                  <a:srgbClr val="FF0000"/>
                </a:solidFill>
              </a:rPr>
              <a:t>8</a:t>
            </a:r>
            <a:r>
              <a:rPr lang="de-DE" sz="2000" dirty="0" smtClean="0"/>
              <a:t> LK und 27-32 GK aus den zwei Jahren der Qualifikationsphase</a:t>
            </a:r>
          </a:p>
          <a:p>
            <a:pPr marL="180975" indent="0">
              <a:buNone/>
            </a:pPr>
            <a:endParaRPr lang="de-DE" sz="2000" dirty="0"/>
          </a:p>
          <a:p>
            <a:pPr marL="180975" indent="0">
              <a:buNone/>
            </a:pPr>
            <a:r>
              <a:rPr lang="de-DE" sz="2000" dirty="0" smtClean="0"/>
              <a:t>[LK </a:t>
            </a:r>
            <a:r>
              <a:rPr lang="de-DE" sz="2000" dirty="0" smtClean="0">
                <a:solidFill>
                  <a:srgbClr val="FF0000"/>
                </a:solidFill>
              </a:rPr>
              <a:t>2</a:t>
            </a:r>
            <a:r>
              <a:rPr lang="de-DE" sz="2000" dirty="0" smtClean="0"/>
              <a:t>-fache, GK </a:t>
            </a:r>
            <a:r>
              <a:rPr lang="de-DE" sz="2000" dirty="0" smtClean="0">
                <a:solidFill>
                  <a:srgbClr val="FF0000"/>
                </a:solidFill>
              </a:rPr>
              <a:t>1</a:t>
            </a:r>
            <a:r>
              <a:rPr lang="de-DE" sz="2000" dirty="0" smtClean="0"/>
              <a:t>-fache Wertung]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/>
          </a:p>
          <a:p>
            <a:pPr indent="-161925">
              <a:buNone/>
            </a:pPr>
            <a:endParaRPr lang="de-DE" sz="2000" dirty="0"/>
          </a:p>
          <a:p>
            <a:pPr indent="-161925">
              <a:buNone/>
            </a:pPr>
            <a:endParaRPr lang="de-DE" sz="20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/>
              <a:t>Berechnung der Gesamtqualifikation gemäß APO-</a:t>
            </a:r>
            <a:r>
              <a:rPr lang="de-DE" sz="2400" b="1" dirty="0" err="1"/>
              <a:t>GOSt</a:t>
            </a:r>
            <a:r>
              <a:rPr lang="de-DE" sz="2400" b="1" dirty="0"/>
              <a:t> B</a:t>
            </a:r>
            <a:endParaRPr lang="de-DE" sz="2400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>
          <a:xfrm>
            <a:off x="529208" y="1600200"/>
            <a:ext cx="4038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2000" dirty="0"/>
              <a:t>Der Erwerb </a:t>
            </a:r>
            <a:r>
              <a:rPr lang="de-DE" sz="2000" dirty="0" smtClean="0"/>
              <a:t>der Allgemeinen Hoch-schulreife </a:t>
            </a:r>
            <a:r>
              <a:rPr lang="de-DE" sz="2000" dirty="0"/>
              <a:t>ist an die </a:t>
            </a:r>
            <a:r>
              <a:rPr lang="de-DE" sz="2000" dirty="0" err="1" smtClean="0"/>
              <a:t>Gesamtqualifi-kation</a:t>
            </a:r>
            <a:r>
              <a:rPr lang="de-DE" sz="2000" dirty="0" smtClean="0"/>
              <a:t> gebunden</a:t>
            </a:r>
            <a:r>
              <a:rPr lang="de-DE" sz="2000" dirty="0"/>
              <a:t>. Diese besteht </a:t>
            </a:r>
            <a:r>
              <a:rPr lang="de-DE" sz="2000" dirty="0" smtClean="0"/>
              <a:t>aus</a:t>
            </a:r>
          </a:p>
          <a:p>
            <a:pPr marL="0" indent="0" algn="just">
              <a:buNone/>
            </a:pPr>
            <a:endParaRPr lang="de-DE" sz="2000" dirty="0"/>
          </a:p>
          <a:p>
            <a:pPr>
              <a:buNone/>
            </a:pPr>
            <a:r>
              <a:rPr lang="de-DE" sz="2000" b="1" dirty="0"/>
              <a:t>Block I: Zulassung zur </a:t>
            </a:r>
            <a:r>
              <a:rPr lang="de-DE" sz="2000" b="1" dirty="0" smtClean="0"/>
              <a:t>Abiturprüfung</a:t>
            </a:r>
          </a:p>
          <a:p>
            <a:pPr>
              <a:buNone/>
            </a:pPr>
            <a:endParaRPr lang="de-DE" sz="2000" b="1" dirty="0"/>
          </a:p>
          <a:p>
            <a:pPr>
              <a:buNone/>
            </a:pPr>
            <a:r>
              <a:rPr lang="de-DE" sz="2000" b="1" dirty="0"/>
              <a:t>Block II: Abiturprüfung.</a:t>
            </a:r>
            <a:endParaRPr lang="de-DE" sz="2000" dirty="0"/>
          </a:p>
        </p:txBody>
      </p:sp>
      <p:sp>
        <p:nvSpPr>
          <p:cNvPr id="27" name="Inhaltsplatzhalter 5"/>
          <p:cNvSpPr txBox="1">
            <a:spLocks/>
          </p:cNvSpPr>
          <p:nvPr/>
        </p:nvSpPr>
        <p:spPr>
          <a:xfrm>
            <a:off x="4644008" y="4149080"/>
            <a:ext cx="4038600" cy="2332856"/>
          </a:xfrm>
          <a:prstGeom prst="rect">
            <a:avLst/>
          </a:prstGeom>
          <a:scene3d>
            <a:camera prst="isometricOffAxis1Right"/>
            <a:lightRig rig="threePt" dir="t"/>
          </a:scene3d>
          <a:sp3d>
            <a:bevelT w="254000" h="254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Block II</a:t>
            </a:r>
          </a:p>
          <a:p>
            <a:pPr marL="342900" marR="0" lvl="0" indent="-161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161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Abiturprüfungen </a:t>
            </a:r>
          </a:p>
          <a:p>
            <a:pPr marL="342900" marR="0" lvl="0" indent="-161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2000" dirty="0">
                <a:solidFill>
                  <a:schemeClr val="tx1"/>
                </a:solidFill>
              </a:rPr>
              <a:t>[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-fache Wertung]</a:t>
            </a:r>
          </a:p>
          <a:p>
            <a:pPr marL="342900" marR="0" lvl="0" indent="-161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161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Beispiellaufbahn</a:t>
            </a:r>
            <a:endParaRPr lang="de-DE" sz="240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half" idx="1"/>
          </p:nvPr>
        </p:nvGraphicFramePr>
        <p:xfrm>
          <a:off x="467544" y="1268760"/>
          <a:ext cx="4038600" cy="5587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500670">
                <a:tc gridSpan="2">
                  <a:txBody>
                    <a:bodyPr/>
                    <a:lstStyle/>
                    <a:p>
                      <a:r>
                        <a:rPr lang="de-DE" sz="1400" dirty="0" smtClean="0"/>
                        <a:t>EF</a:t>
                      </a:r>
                      <a:endParaRPr lang="de-D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Abi-fach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Q 1.1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Q 1.2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Q 2.1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Q 2.2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800" dirty="0" smtClean="0"/>
                        <a:t>anrechenbare Kurse</a:t>
                      </a:r>
                      <a:endParaRPr lang="de-DE" sz="800" dirty="0"/>
                    </a:p>
                  </a:txBody>
                  <a:tcPr/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LK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11*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11*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3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L6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KU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4.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11*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11*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11*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11*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GE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LK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SW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M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3.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10*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11*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11*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10*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BI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8*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9*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CH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9*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9*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9*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10*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KR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11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SP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12*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13*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12*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12</a:t>
                      </a:r>
                      <a:r>
                        <a:rPr lang="de-DE" sz="1000" dirty="0" smtClean="0"/>
                        <a:t>**</a:t>
                      </a:r>
                      <a:endParaRPr lang="de-DE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VK E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PK </a:t>
                      </a:r>
                      <a:r>
                        <a:rPr lang="de-DE" sz="1400" dirty="0" smtClean="0"/>
                        <a:t>13*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PK </a:t>
                      </a:r>
                      <a:r>
                        <a:rPr lang="de-DE" sz="1400" dirty="0" smtClean="0"/>
                        <a:t>13* 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/>
                </a:tc>
              </a:tr>
              <a:tr h="21100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/>
                        <a:t>anrechenbare Kurse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40</a:t>
                      </a:r>
                      <a:endParaRPr lang="de-DE" sz="1400" dirty="0"/>
                    </a:p>
                  </a:txBody>
                  <a:tcPr/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WST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sym typeface="Symbol"/>
                        </a:rPr>
                        <a:t></a:t>
                      </a:r>
                      <a:r>
                        <a:rPr lang="de-DE" sz="1200" baseline="0" dirty="0" smtClean="0">
                          <a:sym typeface="Symbol"/>
                        </a:rPr>
                        <a:t> 35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sym typeface="Symbol"/>
                        </a:rPr>
                        <a:t></a:t>
                      </a:r>
                      <a:r>
                        <a:rPr lang="de-DE" sz="1400" baseline="0" dirty="0" smtClean="0">
                          <a:sym typeface="Symbol"/>
                        </a:rPr>
                        <a:t> 33</a:t>
                      </a:r>
                      <a:endParaRPr lang="de-DE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sym typeface="Symbol"/>
                        </a:rPr>
                        <a:t></a:t>
                      </a:r>
                      <a:r>
                        <a:rPr lang="de-DE" sz="1400" baseline="0" dirty="0" smtClean="0">
                          <a:sym typeface="Symbol"/>
                        </a:rPr>
                        <a:t> 34</a:t>
                      </a:r>
                      <a:endParaRPr lang="de-DE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102</a:t>
                      </a:r>
                      <a:endParaRPr lang="de-DE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1200" b="1" dirty="0"/>
              <a:t>Berechnung</a:t>
            </a:r>
          </a:p>
          <a:p>
            <a:pPr marL="361950" indent="-361950">
              <a:buFont typeface="+mj-lt"/>
              <a:buAutoNum type="arabicPeriod"/>
            </a:pPr>
            <a:r>
              <a:rPr lang="de-DE" sz="1200" dirty="0" smtClean="0"/>
              <a:t>Pflichtbelegung </a:t>
            </a:r>
            <a:r>
              <a:rPr lang="de-DE" sz="1200" dirty="0"/>
              <a:t>(grau unterlegt), </a:t>
            </a:r>
            <a:r>
              <a:rPr lang="de-DE" sz="1200" dirty="0" smtClean="0"/>
              <a:t>40 </a:t>
            </a:r>
            <a:r>
              <a:rPr lang="de-DE" sz="1200" dirty="0"/>
              <a:t>anrechenbare </a:t>
            </a:r>
            <a:r>
              <a:rPr lang="de-DE" sz="1200" dirty="0" smtClean="0"/>
              <a:t>Kurse, kein </a:t>
            </a:r>
            <a:r>
              <a:rPr lang="de-DE" sz="1200" dirty="0"/>
              <a:t>Kurs mit null Punkten, </a:t>
            </a:r>
            <a:r>
              <a:rPr lang="de-DE" sz="1200" dirty="0" smtClean="0"/>
              <a:t>kein Defizit</a:t>
            </a:r>
          </a:p>
          <a:p>
            <a:pPr marL="361950" indent="-361950">
              <a:buFont typeface="+mj-lt"/>
              <a:buAutoNum type="arabicPeriod"/>
            </a:pPr>
            <a:r>
              <a:rPr lang="de-DE" sz="1200" dirty="0" smtClean="0"/>
              <a:t>35 Kurse </a:t>
            </a:r>
            <a:r>
              <a:rPr lang="de-DE" sz="1200" dirty="0"/>
              <a:t>(siehe </a:t>
            </a:r>
            <a:r>
              <a:rPr lang="de-DE" sz="1200" dirty="0" smtClean="0"/>
              <a:t>*)</a:t>
            </a:r>
          </a:p>
          <a:p>
            <a:pPr marL="361950" indent="-361950">
              <a:buFont typeface="+mj-lt"/>
              <a:buAutoNum type="arabicPeriod"/>
            </a:pPr>
            <a:r>
              <a:rPr lang="de-DE" sz="1200" dirty="0" smtClean="0"/>
              <a:t>Gesamtpunktzahl: </a:t>
            </a:r>
          </a:p>
          <a:p>
            <a:pPr marL="361950" indent="0">
              <a:buNone/>
            </a:pPr>
            <a:r>
              <a:rPr lang="de-DE" sz="1200" dirty="0" smtClean="0"/>
              <a:t>Leistungskurse</a:t>
            </a:r>
            <a:r>
              <a:rPr lang="de-DE" sz="1200" dirty="0"/>
              <a:t>: </a:t>
            </a:r>
            <a:r>
              <a:rPr lang="de-DE" sz="1200" dirty="0" smtClean="0"/>
              <a:t> 78 </a:t>
            </a:r>
            <a:r>
              <a:rPr lang="de-DE" sz="1200" dirty="0"/>
              <a:t>Punkte x 2 = </a:t>
            </a:r>
            <a:r>
              <a:rPr lang="de-DE" sz="1200" dirty="0" smtClean="0"/>
              <a:t>	156 Punkte </a:t>
            </a:r>
          </a:p>
          <a:p>
            <a:pPr marL="361950" indent="0">
              <a:buNone/>
            </a:pPr>
            <a:r>
              <a:rPr lang="de-DE" sz="1200" dirty="0" smtClean="0"/>
              <a:t>Grundkurse: 		</a:t>
            </a:r>
            <a:r>
              <a:rPr lang="de-DE" sz="1200" u="sng" dirty="0" smtClean="0"/>
              <a:t>267 Punkte</a:t>
            </a:r>
          </a:p>
          <a:p>
            <a:pPr marL="361950" indent="0">
              <a:buNone/>
            </a:pPr>
            <a:r>
              <a:rPr lang="de-DE" sz="1200" dirty="0" smtClean="0"/>
              <a:t>			423 Punkte</a:t>
            </a:r>
          </a:p>
          <a:p>
            <a:pPr marL="361950" indent="-361950">
              <a:buFont typeface="+mj-lt"/>
              <a:buAutoNum type="arabicPeriod" startAt="4"/>
            </a:pPr>
            <a:r>
              <a:rPr lang="de-DE" sz="1200" dirty="0" smtClean="0"/>
              <a:t>Berechnung </a:t>
            </a:r>
            <a:r>
              <a:rPr lang="de-DE" sz="1200" dirty="0"/>
              <a:t>der durchschnittlichen </a:t>
            </a:r>
            <a:r>
              <a:rPr lang="de-DE" sz="1200" dirty="0" smtClean="0"/>
              <a:t>Punktzahl:</a:t>
            </a:r>
          </a:p>
          <a:p>
            <a:pPr marL="361950" indent="0">
              <a:buNone/>
            </a:pPr>
            <a:r>
              <a:rPr lang="de-DE" sz="1200" dirty="0" smtClean="0"/>
              <a:t>423 </a:t>
            </a:r>
            <a:r>
              <a:rPr lang="de-DE" sz="1200" dirty="0"/>
              <a:t>Punkte : </a:t>
            </a:r>
            <a:r>
              <a:rPr lang="de-DE" sz="1200" dirty="0" smtClean="0"/>
              <a:t>43 </a:t>
            </a:r>
            <a:r>
              <a:rPr lang="de-DE" sz="1200" dirty="0"/>
              <a:t>= </a:t>
            </a:r>
            <a:r>
              <a:rPr lang="de-DE" sz="1200" b="1" dirty="0" smtClean="0"/>
              <a:t>9,837…</a:t>
            </a:r>
          </a:p>
          <a:p>
            <a:pPr marL="361950" indent="0">
              <a:buNone/>
            </a:pPr>
            <a:r>
              <a:rPr lang="de-DE" sz="1200" dirty="0" smtClean="0"/>
              <a:t>Anwendung </a:t>
            </a:r>
            <a:r>
              <a:rPr lang="de-DE" sz="1200" dirty="0"/>
              <a:t>der Formel:  </a:t>
            </a:r>
            <a:r>
              <a:rPr lang="de-DE" sz="1200" dirty="0" smtClean="0"/>
              <a:t> (</a:t>
            </a:r>
            <a:r>
              <a:rPr lang="de-DE" sz="1200" dirty="0"/>
              <a:t>P : S) x </a:t>
            </a:r>
            <a:r>
              <a:rPr lang="de-DE" sz="1200" dirty="0" smtClean="0"/>
              <a:t>40</a:t>
            </a:r>
          </a:p>
          <a:p>
            <a:pPr marL="361950" indent="0">
              <a:buNone/>
            </a:pPr>
            <a:r>
              <a:rPr lang="de-DE" sz="1200" dirty="0" smtClean="0"/>
              <a:t>		   (423 </a:t>
            </a:r>
            <a:r>
              <a:rPr lang="de-DE" sz="1200" dirty="0"/>
              <a:t>: </a:t>
            </a:r>
            <a:r>
              <a:rPr lang="de-DE" sz="1200" dirty="0" smtClean="0"/>
              <a:t>43) </a:t>
            </a:r>
            <a:r>
              <a:rPr lang="de-DE" sz="1200" dirty="0"/>
              <a:t>x 40 = </a:t>
            </a:r>
            <a:r>
              <a:rPr lang="de-DE" sz="1200" b="1" dirty="0" smtClean="0"/>
              <a:t>393,4 → 393</a:t>
            </a:r>
          </a:p>
          <a:p>
            <a:pPr marL="361950" indent="-361950">
              <a:buFont typeface="+mj-lt"/>
              <a:buAutoNum type="arabicPeriod" startAt="5"/>
            </a:pPr>
            <a:r>
              <a:rPr lang="de-DE" sz="1200" dirty="0" smtClean="0"/>
              <a:t>Gibt </a:t>
            </a:r>
            <a:r>
              <a:rPr lang="de-DE" sz="1200" dirty="0"/>
              <a:t>es anrechenbare Kurse über </a:t>
            </a:r>
            <a:r>
              <a:rPr lang="de-DE" sz="1200" b="1" dirty="0"/>
              <a:t>9</a:t>
            </a:r>
            <a:r>
              <a:rPr lang="de-DE" sz="1200" b="1" dirty="0" smtClean="0"/>
              <a:t> </a:t>
            </a:r>
            <a:r>
              <a:rPr lang="de-DE" sz="1200" dirty="0"/>
              <a:t>Punkten? </a:t>
            </a:r>
            <a:r>
              <a:rPr lang="de-DE" sz="1200" dirty="0" smtClean="0"/>
              <a:t>(siehe **)</a:t>
            </a:r>
          </a:p>
          <a:p>
            <a:pPr marL="361950" indent="-361950">
              <a:buFont typeface="+mj-lt"/>
              <a:buAutoNum type="arabicPeriod" startAt="6"/>
            </a:pPr>
            <a:r>
              <a:rPr lang="de-DE" sz="1200" dirty="0" smtClean="0"/>
              <a:t>Anwendung der Formel:  ( P : S) x 40</a:t>
            </a:r>
          </a:p>
          <a:p>
            <a:pPr>
              <a:buNone/>
            </a:pPr>
            <a:r>
              <a:rPr lang="de-DE" sz="1200" dirty="0" smtClean="0"/>
              <a:t>			(435 : 44) x 40 = </a:t>
            </a:r>
            <a:r>
              <a:rPr lang="de-DE" sz="1200" b="1" dirty="0" smtClean="0"/>
              <a:t>395,4 → 395</a:t>
            </a:r>
          </a:p>
          <a:p>
            <a:pPr>
              <a:buNone/>
            </a:pPr>
            <a:r>
              <a:rPr lang="de-DE" sz="1200" b="1" dirty="0" smtClean="0"/>
              <a:t>Ergebnis</a:t>
            </a:r>
          </a:p>
          <a:p>
            <a:pPr marL="0" indent="0">
              <a:buNone/>
            </a:pPr>
            <a:r>
              <a:rPr lang="de-DE" sz="1200" dirty="0" smtClean="0"/>
              <a:t>Durch die Einbringung von 36 statt 35 anrechenbaren Kursen erhöht sich die Gesamtpunktzahl um 2 Punkte.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Block II: Abiturprüfung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1400" dirty="0" smtClean="0"/>
              <a:t>Die Abiturprüfung findet in vier Fächern statt und zwar in den beiden Leistungskursfächern und in zwei Grundkursfächern.</a:t>
            </a:r>
          </a:p>
          <a:p>
            <a:pPr marL="0" indent="0" algn="just">
              <a:buNone/>
            </a:pPr>
            <a:r>
              <a:rPr lang="de-DE" sz="1400" dirty="0" smtClean="0"/>
              <a:t>Jede Prüfungsnote wird </a:t>
            </a:r>
            <a:r>
              <a:rPr lang="de-DE" sz="1400" u="sng" dirty="0" smtClean="0"/>
              <a:t>fünffach</a:t>
            </a:r>
            <a:r>
              <a:rPr lang="de-DE" sz="1400" dirty="0" smtClean="0"/>
              <a:t> gewertet, mit besonderer Lernleistung </a:t>
            </a:r>
            <a:r>
              <a:rPr lang="de-DE" sz="1400" u="sng" dirty="0" smtClean="0"/>
              <a:t>vierfach</a:t>
            </a:r>
            <a:r>
              <a:rPr lang="de-DE" sz="1400" dirty="0" smtClean="0"/>
              <a:t>.</a:t>
            </a:r>
          </a:p>
          <a:p>
            <a:pPr marL="0" indent="0" algn="just">
              <a:buNone/>
            </a:pPr>
            <a:r>
              <a:rPr lang="de-DE" sz="1400" dirty="0" smtClean="0"/>
              <a:t>Bei einer Mindestpunktzahl von 5 Punkten ergibt sich folgende Berechnung:</a:t>
            </a:r>
          </a:p>
          <a:p>
            <a:pPr marL="0" indent="0" algn="just">
              <a:buNone/>
            </a:pPr>
            <a:r>
              <a:rPr lang="de-DE" sz="1400" dirty="0" smtClean="0"/>
              <a:t>Ohne besondere Lernleistung:</a:t>
            </a:r>
          </a:p>
          <a:p>
            <a:pPr marL="0" indent="0" algn="just">
              <a:buNone/>
            </a:pPr>
            <a:r>
              <a:rPr lang="de-DE" sz="1400" dirty="0" smtClean="0"/>
              <a:t>2 LK   je 5 </a:t>
            </a:r>
            <a:r>
              <a:rPr lang="de-DE" sz="1400" dirty="0" err="1" smtClean="0"/>
              <a:t>Pkte</a:t>
            </a:r>
            <a:r>
              <a:rPr lang="de-DE" sz="1400" dirty="0" smtClean="0"/>
              <a:t>. x 5 = 25 Punkte = 	50 </a:t>
            </a:r>
            <a:r>
              <a:rPr lang="de-DE" sz="1400" dirty="0" err="1" smtClean="0"/>
              <a:t>Pkte</a:t>
            </a:r>
            <a:r>
              <a:rPr lang="de-DE" sz="1400" dirty="0" smtClean="0"/>
              <a:t>.</a:t>
            </a:r>
          </a:p>
          <a:p>
            <a:pPr marL="0" indent="0" algn="just">
              <a:buNone/>
            </a:pPr>
            <a:r>
              <a:rPr lang="de-DE" sz="1400" dirty="0" smtClean="0"/>
              <a:t>2 GK  je 5 </a:t>
            </a:r>
            <a:r>
              <a:rPr lang="de-DE" sz="1400" dirty="0" err="1" smtClean="0"/>
              <a:t>Pkte</a:t>
            </a:r>
            <a:r>
              <a:rPr lang="de-DE" sz="1400" dirty="0" smtClean="0"/>
              <a:t>. x 5 = 25 Punkte = 	</a:t>
            </a:r>
            <a:r>
              <a:rPr lang="de-DE" sz="1400" u="sng" dirty="0" smtClean="0"/>
              <a:t>50 </a:t>
            </a:r>
            <a:r>
              <a:rPr lang="de-DE" sz="1400" u="sng" dirty="0" err="1" smtClean="0"/>
              <a:t>Pkte</a:t>
            </a:r>
            <a:r>
              <a:rPr lang="de-DE" sz="1400" u="sng" dirty="0" smtClean="0"/>
              <a:t>.</a:t>
            </a:r>
          </a:p>
          <a:p>
            <a:pPr marL="0" indent="0" algn="just">
              <a:buNone/>
            </a:pPr>
            <a:r>
              <a:rPr lang="de-DE" sz="1400" dirty="0" smtClean="0"/>
              <a:t>			100 </a:t>
            </a:r>
            <a:r>
              <a:rPr lang="de-DE" sz="1400" dirty="0" err="1" smtClean="0"/>
              <a:t>Pkte</a:t>
            </a:r>
            <a:r>
              <a:rPr lang="de-DE" sz="1400" dirty="0" smtClean="0"/>
              <a:t>.</a:t>
            </a:r>
          </a:p>
          <a:p>
            <a:pPr marL="0" indent="0" algn="just">
              <a:buNone/>
            </a:pPr>
            <a:r>
              <a:rPr lang="de-DE" sz="1400" dirty="0" smtClean="0"/>
              <a:t>Mit besonderer Lernleistung:</a:t>
            </a:r>
          </a:p>
          <a:p>
            <a:pPr marL="0" indent="0" algn="just">
              <a:buNone/>
            </a:pPr>
            <a:r>
              <a:rPr lang="de-DE" sz="1400" dirty="0" smtClean="0"/>
              <a:t>2 LK je 5 </a:t>
            </a:r>
            <a:r>
              <a:rPr lang="de-DE" sz="1400" dirty="0" err="1" smtClean="0"/>
              <a:t>Pkte</a:t>
            </a:r>
            <a:r>
              <a:rPr lang="de-DE" sz="1400" dirty="0" smtClean="0"/>
              <a:t>. x 4 = 20 Punkte = 	40 </a:t>
            </a:r>
            <a:r>
              <a:rPr lang="de-DE" sz="1400" dirty="0" err="1" smtClean="0"/>
              <a:t>Pkte</a:t>
            </a:r>
            <a:r>
              <a:rPr lang="de-DE" sz="1400" dirty="0" smtClean="0"/>
              <a:t>.</a:t>
            </a:r>
          </a:p>
          <a:p>
            <a:pPr marL="0" indent="0" algn="just">
              <a:buNone/>
            </a:pPr>
            <a:r>
              <a:rPr lang="de-DE" sz="1400" dirty="0" smtClean="0"/>
              <a:t>2 GK je 5 </a:t>
            </a:r>
            <a:r>
              <a:rPr lang="de-DE" sz="1400" dirty="0" err="1" smtClean="0"/>
              <a:t>Pkte</a:t>
            </a:r>
            <a:r>
              <a:rPr lang="de-DE" sz="1400" dirty="0" smtClean="0"/>
              <a:t>. x 4 = 20 Punkte = 	40 </a:t>
            </a:r>
            <a:r>
              <a:rPr lang="de-DE" sz="1400" dirty="0" err="1" smtClean="0"/>
              <a:t>Pkte</a:t>
            </a:r>
            <a:r>
              <a:rPr lang="de-DE" sz="1400" dirty="0" smtClean="0"/>
              <a:t>.</a:t>
            </a:r>
          </a:p>
          <a:p>
            <a:pPr marL="0" indent="0" algn="just">
              <a:buNone/>
            </a:pPr>
            <a:r>
              <a:rPr lang="de-DE" sz="1400" dirty="0" smtClean="0"/>
              <a:t>bes. Lernleistung 5 </a:t>
            </a:r>
            <a:r>
              <a:rPr lang="de-DE" sz="1400" dirty="0" err="1" smtClean="0"/>
              <a:t>Pkte</a:t>
            </a:r>
            <a:r>
              <a:rPr lang="de-DE" sz="1400" dirty="0" smtClean="0"/>
              <a:t>. x 4 =	 </a:t>
            </a:r>
            <a:r>
              <a:rPr lang="de-DE" sz="1400" u="sng" dirty="0" smtClean="0"/>
              <a:t>20 </a:t>
            </a:r>
            <a:r>
              <a:rPr lang="de-DE" sz="1400" u="sng" dirty="0" err="1" smtClean="0"/>
              <a:t>Pkte</a:t>
            </a:r>
            <a:r>
              <a:rPr lang="de-DE" sz="1400" u="sng" dirty="0" smtClean="0"/>
              <a:t>.</a:t>
            </a:r>
          </a:p>
          <a:p>
            <a:pPr marL="0" indent="0" algn="just">
              <a:buNone/>
            </a:pPr>
            <a:r>
              <a:rPr lang="de-DE" sz="1400" dirty="0" smtClean="0"/>
              <a:t>			100 </a:t>
            </a:r>
            <a:r>
              <a:rPr lang="de-DE" sz="1400" dirty="0" err="1" smtClean="0"/>
              <a:t>Pkte</a:t>
            </a:r>
            <a:r>
              <a:rPr lang="de-DE" sz="1400" dirty="0" smtClean="0"/>
              <a:t>.</a:t>
            </a:r>
          </a:p>
          <a:p>
            <a:pPr marL="0" indent="0" algn="just">
              <a:buNone/>
            </a:pPr>
            <a:r>
              <a:rPr lang="de-DE" sz="1400" dirty="0" smtClean="0"/>
              <a:t>So ergeben sich in der Abiturprüfung insgesamt jeweils mindestens 100 Punkte und höchstens 300 Punkte.</a:t>
            </a:r>
            <a:endParaRPr lang="de-DE" sz="140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108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1400" dirty="0" smtClean="0"/>
              <a:t>Die Gesamtpunktzahl in Block I wird mit der Gesamtpunktzahl in Block II addiert. Anhand der folgenden Tabelle kann die Abitur-Durchschnittsnote ermittelt werden.</a:t>
            </a:r>
          </a:p>
          <a:p>
            <a:pPr marL="0" indent="0" algn="just">
              <a:buNone/>
            </a:pPr>
            <a:endParaRPr lang="de-DE" sz="1400" dirty="0" smtClean="0"/>
          </a:p>
          <a:p>
            <a:pPr marL="0" indent="0" algn="just">
              <a:buNone/>
            </a:pPr>
            <a:endParaRPr lang="de-DE" sz="1400" dirty="0" smtClean="0"/>
          </a:p>
          <a:p>
            <a:pPr marL="0" indent="0" algn="just">
              <a:buNone/>
            </a:pPr>
            <a:endParaRPr lang="de-DE" sz="1400" dirty="0" smtClean="0"/>
          </a:p>
          <a:p>
            <a:pPr marL="0" indent="0" algn="just">
              <a:buNone/>
            </a:pPr>
            <a:endParaRPr lang="de-DE" sz="1400" dirty="0" smtClean="0"/>
          </a:p>
          <a:p>
            <a:pPr marL="0" indent="0" algn="just">
              <a:buNone/>
            </a:pPr>
            <a:endParaRPr lang="de-DE" sz="1400" dirty="0" smtClean="0"/>
          </a:p>
          <a:p>
            <a:pPr marL="0" indent="0" algn="just">
              <a:buNone/>
            </a:pPr>
            <a:endParaRPr lang="de-DE" sz="1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708920"/>
            <a:ext cx="4104456" cy="273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/>
              <a:t>Block I: Zulassung zur Abiturprüfung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de-DE" sz="2400" b="1" dirty="0" smtClean="0"/>
              <a:t>Schritt:</a:t>
            </a:r>
          </a:p>
          <a:p>
            <a:pPr marL="457200" indent="-457200">
              <a:buNone/>
            </a:pPr>
            <a:endParaRPr lang="de-DE" sz="2000" b="1" dirty="0"/>
          </a:p>
          <a:p>
            <a:pPr>
              <a:buNone/>
            </a:pPr>
            <a:r>
              <a:rPr lang="de-DE" sz="2000" u="sng" dirty="0" smtClean="0"/>
              <a:t>Vier Voraussetzungen </a:t>
            </a:r>
            <a:r>
              <a:rPr lang="de-DE" sz="2000" u="sng" dirty="0"/>
              <a:t>werden geprüft</a:t>
            </a:r>
            <a:r>
              <a:rPr lang="de-DE" sz="2000" b="1" u="sng" dirty="0" smtClean="0"/>
              <a:t>:</a:t>
            </a:r>
          </a:p>
          <a:p>
            <a:pPr>
              <a:buNone/>
            </a:pPr>
            <a:endParaRPr lang="de-DE" sz="2000" b="1" u="sng" dirty="0"/>
          </a:p>
          <a:p>
            <a:pPr>
              <a:buFont typeface="Wingdings" pitchFamily="2" charset="2"/>
              <a:buChar char="Ø"/>
            </a:pPr>
            <a:r>
              <a:rPr lang="de-DE" sz="2000" dirty="0" smtClean="0"/>
              <a:t>Pflichtbelegungen </a:t>
            </a:r>
            <a:r>
              <a:rPr lang="de-DE" sz="2000" dirty="0"/>
              <a:t>gemäß § 28 APO-</a:t>
            </a:r>
            <a:r>
              <a:rPr lang="de-DE" sz="2000" dirty="0" err="1"/>
              <a:t>GOSt</a:t>
            </a:r>
            <a:r>
              <a:rPr lang="de-DE" sz="2000" dirty="0"/>
              <a:t> B</a:t>
            </a:r>
          </a:p>
          <a:p>
            <a:pPr>
              <a:buFont typeface="Wingdings" pitchFamily="2" charset="2"/>
              <a:buChar char="Ø"/>
            </a:pPr>
            <a:r>
              <a:rPr lang="de-DE" sz="2000" dirty="0" smtClean="0"/>
              <a:t>Belegung </a:t>
            </a:r>
            <a:r>
              <a:rPr lang="de-DE" sz="2000" dirty="0"/>
              <a:t>von mindestens 38 anrechenbaren Kursen </a:t>
            </a:r>
            <a:r>
              <a:rPr lang="de-DE" sz="2000" dirty="0" smtClean="0"/>
              <a:t> (30 GK </a:t>
            </a:r>
            <a:r>
              <a:rPr lang="de-DE" sz="2000" dirty="0"/>
              <a:t>und 8 </a:t>
            </a:r>
            <a:r>
              <a:rPr lang="de-DE" sz="2000" dirty="0" smtClean="0"/>
              <a:t>LK)</a:t>
            </a:r>
            <a:endParaRPr lang="de-DE" sz="2000" dirty="0"/>
          </a:p>
          <a:p>
            <a:pPr>
              <a:buFont typeface="Wingdings" pitchFamily="2" charset="2"/>
              <a:buChar char="Ø"/>
            </a:pPr>
            <a:r>
              <a:rPr lang="de-DE" sz="2000" dirty="0" smtClean="0"/>
              <a:t>kein </a:t>
            </a:r>
            <a:r>
              <a:rPr lang="de-DE" sz="2000" dirty="0"/>
              <a:t>Kurs mit null Punkten in den Fächern mit Belegungsverpflichtung</a:t>
            </a:r>
          </a:p>
          <a:p>
            <a:pPr>
              <a:buFont typeface="Wingdings" pitchFamily="2" charset="2"/>
              <a:buChar char="Ø"/>
            </a:pPr>
            <a:r>
              <a:rPr lang="de-DE" sz="2000" dirty="0" smtClean="0"/>
              <a:t>Feststellung </a:t>
            </a:r>
            <a:r>
              <a:rPr lang="de-DE" sz="2000" dirty="0"/>
              <a:t>der Defizite:</a:t>
            </a:r>
          </a:p>
          <a:p>
            <a:pPr indent="19050">
              <a:buNone/>
            </a:pPr>
            <a:r>
              <a:rPr lang="de-DE" sz="2000" dirty="0"/>
              <a:t>35 - 37 Kurse: maximal 7 Defizite, darunter höchstens 3 </a:t>
            </a:r>
            <a:r>
              <a:rPr lang="de-DE" sz="2000" dirty="0" smtClean="0"/>
              <a:t>in den LK</a:t>
            </a:r>
            <a:endParaRPr lang="de-DE" sz="2000" dirty="0"/>
          </a:p>
          <a:p>
            <a:pPr indent="19050">
              <a:buNone/>
            </a:pPr>
            <a:r>
              <a:rPr lang="de-DE" sz="2000" dirty="0"/>
              <a:t>38 - 40 Kurse: maximal 8 Defizite, darunter höchstens 3 </a:t>
            </a:r>
            <a:r>
              <a:rPr lang="de-DE" sz="2000" dirty="0" smtClean="0"/>
              <a:t>in den LK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 smtClean="0"/>
              <a:t>Block I: Zulassung zur Abiturprüfung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400" b="1" dirty="0"/>
              <a:t>2. Schritt</a:t>
            </a:r>
          </a:p>
          <a:p>
            <a:pPr marL="0" indent="0">
              <a:buNone/>
            </a:pPr>
            <a:r>
              <a:rPr lang="de-DE" sz="2000" dirty="0"/>
              <a:t>Festlegung von mindestens 35 anrechenbaren Kursen (27 </a:t>
            </a:r>
            <a:r>
              <a:rPr lang="de-DE" sz="2000" dirty="0" smtClean="0"/>
              <a:t>Grundkurse und </a:t>
            </a:r>
            <a:r>
              <a:rPr lang="de-DE" sz="2000" dirty="0"/>
              <a:t>8 Leistungskurse), darunter die </a:t>
            </a:r>
            <a:r>
              <a:rPr lang="de-DE" sz="2000" dirty="0" smtClean="0"/>
              <a:t>Pflichtbelegungen</a:t>
            </a:r>
          </a:p>
          <a:p>
            <a:pPr marL="0" indent="0">
              <a:buNone/>
            </a:pPr>
            <a:endParaRPr lang="de-DE" sz="2000" dirty="0"/>
          </a:p>
          <a:p>
            <a:pPr marL="361950" indent="-361950">
              <a:buFont typeface="+mj-lt"/>
              <a:buAutoNum type="arabicPeriod"/>
            </a:pPr>
            <a:r>
              <a:rPr lang="de-DE" sz="1600" dirty="0" smtClean="0"/>
              <a:t>4 Kurse Deutsch</a:t>
            </a:r>
          </a:p>
          <a:p>
            <a:pPr marL="361950" indent="-361950">
              <a:buFont typeface="+mj-lt"/>
              <a:buAutoNum type="arabicPeriod"/>
            </a:pPr>
            <a:r>
              <a:rPr lang="de-DE" sz="1600" dirty="0" smtClean="0"/>
              <a:t>4 Kurse einer durchgehend belegten Fremdsprache</a:t>
            </a:r>
          </a:p>
          <a:p>
            <a:pPr marL="361950" indent="-361950">
              <a:buFont typeface="+mj-lt"/>
              <a:buAutoNum type="arabicPeriod"/>
            </a:pPr>
            <a:r>
              <a:rPr lang="de-DE" sz="1600" dirty="0" smtClean="0"/>
              <a:t>2 Kurse Kunst/Musik/Literatur</a:t>
            </a:r>
          </a:p>
          <a:p>
            <a:pPr marL="361950" indent="-361950">
              <a:buFont typeface="+mj-lt"/>
              <a:buAutoNum type="arabicPeriod"/>
            </a:pPr>
            <a:r>
              <a:rPr lang="de-DE" sz="1600" dirty="0" smtClean="0"/>
              <a:t>4 Kurse einer durchgehend belegten Gesellschaftswissenschaft</a:t>
            </a:r>
          </a:p>
          <a:p>
            <a:pPr marL="361950" indent="-361950">
              <a:buFont typeface="+mj-lt"/>
              <a:buAutoNum type="arabicPeriod"/>
            </a:pPr>
            <a:r>
              <a:rPr lang="de-DE" sz="1600" dirty="0" smtClean="0"/>
              <a:t>2 Kurse Geschichte</a:t>
            </a:r>
          </a:p>
          <a:p>
            <a:pPr marL="361950" indent="-361950">
              <a:buFont typeface="+mj-lt"/>
              <a:buAutoNum type="arabicPeriod"/>
            </a:pPr>
            <a:r>
              <a:rPr lang="de-DE" sz="1600" dirty="0" smtClean="0"/>
              <a:t>2 Kurse Sozialwissenschaften</a:t>
            </a:r>
          </a:p>
          <a:p>
            <a:pPr marL="361950" indent="-361950">
              <a:buFont typeface="+mj-lt"/>
              <a:buAutoNum type="arabicPeriod"/>
            </a:pPr>
            <a:r>
              <a:rPr lang="de-DE" sz="1600" dirty="0" smtClean="0"/>
              <a:t>4 Kurse Mathematik</a:t>
            </a:r>
          </a:p>
          <a:p>
            <a:pPr marL="361950" indent="-361950">
              <a:buFont typeface="+mj-lt"/>
              <a:buAutoNum type="arabicPeriod"/>
            </a:pPr>
            <a:r>
              <a:rPr lang="de-DE" sz="1600" dirty="0" smtClean="0"/>
              <a:t>4 Kurse einer durchgehend belegten Naturwissenschaft</a:t>
            </a:r>
          </a:p>
          <a:p>
            <a:pPr marL="361950" indent="-361950">
              <a:buFont typeface="+mj-lt"/>
              <a:buAutoNum type="arabicPeriod"/>
            </a:pPr>
            <a:r>
              <a:rPr lang="de-DE" sz="1600" dirty="0" smtClean="0"/>
              <a:t>2 Kurse des schwerpunktbildenden Faches (Fremdsprache oder Naturwissenschaft) aus </a:t>
            </a:r>
            <a:r>
              <a:rPr lang="de-DE" sz="1600" dirty="0" smtClean="0"/>
              <a:t>Q2</a:t>
            </a:r>
          </a:p>
          <a:p>
            <a:pPr marL="361950" indent="-361950">
              <a:buFont typeface="+mj-lt"/>
              <a:buAutoNum type="arabicPeriod"/>
            </a:pPr>
            <a:r>
              <a:rPr lang="de-DE" sz="1600" dirty="0" smtClean="0"/>
              <a:t> </a:t>
            </a:r>
            <a:r>
              <a:rPr lang="de-DE" sz="1600" dirty="0" smtClean="0"/>
              <a:t>2 Kurse Religion bzw. Philosophie</a:t>
            </a:r>
            <a:endParaRPr lang="de-DE" sz="1600" dirty="0" smtClean="0"/>
          </a:p>
          <a:p>
            <a:pPr marL="266700" indent="-266700"/>
            <a:endParaRPr lang="de-DE" sz="1200" dirty="0" smtClean="0"/>
          </a:p>
          <a:p>
            <a:pPr marL="266700" indent="-266700"/>
            <a:endParaRPr lang="de-DE" sz="2000" dirty="0" smtClean="0"/>
          </a:p>
          <a:p>
            <a:pPr marL="0" indent="0">
              <a:buNone/>
            </a:pP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400" b="1" dirty="0"/>
              <a:t>3. Schritt</a:t>
            </a:r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Addition </a:t>
            </a:r>
            <a:r>
              <a:rPr lang="de-DE" sz="2000" dirty="0"/>
              <a:t>der Punkte in den 35 Kursen zu einer </a:t>
            </a:r>
            <a:r>
              <a:rPr lang="de-DE" sz="2000" dirty="0" smtClean="0"/>
              <a:t>Gesamtpunktzahl, Leistungskurspunkte zählen </a:t>
            </a:r>
            <a:r>
              <a:rPr lang="de-DE" sz="2000" dirty="0"/>
              <a:t>doppelt, Grundkurse einfach. </a:t>
            </a:r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Ein Projektkurs kann </a:t>
            </a:r>
            <a:r>
              <a:rPr lang="de-DE" sz="2000" dirty="0"/>
              <a:t>nur dann angerechnet werden, wenn beide </a:t>
            </a:r>
            <a:r>
              <a:rPr lang="de-DE" sz="2000" dirty="0" smtClean="0"/>
              <a:t>Halbjahreskurse eingebracht </a:t>
            </a:r>
            <a:r>
              <a:rPr lang="de-DE" sz="2000" dirty="0"/>
              <a:t>werden.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 smtClean="0"/>
              <a:t>Block I: Zulassung zur Abiturprüfung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400" b="1" dirty="0"/>
              <a:t>4. Schritt</a:t>
            </a:r>
          </a:p>
          <a:p>
            <a:pPr>
              <a:buNone/>
            </a:pPr>
            <a:r>
              <a:rPr lang="de-DE" sz="2000" dirty="0"/>
              <a:t>Berechnung der durchschnittlichen Punktzahl bei 35 Pflichtkursen:</a:t>
            </a:r>
          </a:p>
          <a:p>
            <a:pPr>
              <a:buNone/>
            </a:pPr>
            <a:r>
              <a:rPr lang="de-DE" sz="2000" dirty="0" smtClean="0"/>
              <a:t>Division </a:t>
            </a:r>
            <a:r>
              <a:rPr lang="de-DE" sz="2000" dirty="0"/>
              <a:t>der Gesamtpunktzahl durch 43 (27 Grundkurse + 2 x </a:t>
            </a:r>
            <a:r>
              <a:rPr lang="de-DE" sz="2000" dirty="0" smtClean="0"/>
              <a:t>8Leistungskurse</a:t>
            </a:r>
            <a:r>
              <a:rPr lang="de-DE" sz="2000" dirty="0"/>
              <a:t>)</a:t>
            </a:r>
          </a:p>
          <a:p>
            <a:pPr>
              <a:buNone/>
            </a:pPr>
            <a:r>
              <a:rPr lang="de-DE" sz="2000" dirty="0" smtClean="0"/>
              <a:t>Anwendung </a:t>
            </a:r>
            <a:r>
              <a:rPr lang="de-DE" sz="2000" dirty="0"/>
              <a:t>der </a:t>
            </a:r>
            <a:r>
              <a:rPr lang="de-DE" sz="2000" dirty="0" smtClean="0"/>
              <a:t>Formel </a:t>
            </a:r>
            <a:r>
              <a:rPr lang="de-DE" sz="2000" dirty="0"/>
              <a:t>zur Ermittlung der vorläufigen Gesamtpunktzahl</a:t>
            </a:r>
            <a:r>
              <a:rPr lang="de-DE" sz="2000" dirty="0" smtClean="0"/>
              <a:t>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2400" dirty="0" smtClean="0"/>
              <a:t>EI = </a:t>
            </a:r>
            <a:r>
              <a:rPr lang="de-DE" sz="2400" dirty="0"/>
              <a:t>(P : S) x </a:t>
            </a:r>
            <a:r>
              <a:rPr lang="de-DE" sz="2400" dirty="0" smtClean="0"/>
              <a:t>40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1800" dirty="0" smtClean="0"/>
              <a:t>EI </a:t>
            </a:r>
            <a:r>
              <a:rPr lang="de-DE" sz="1800" dirty="0"/>
              <a:t>= Ergebnis der Gesamtpunktzahl in Block I</a:t>
            </a:r>
          </a:p>
          <a:p>
            <a:pPr>
              <a:buNone/>
            </a:pPr>
            <a:r>
              <a:rPr lang="de-DE" sz="1800" dirty="0"/>
              <a:t>P = Punkte, die in den anrechenbaren Kursen in den vier Schulhalbjahren </a:t>
            </a:r>
            <a:r>
              <a:rPr lang="de-DE" sz="1800" dirty="0" smtClean="0"/>
              <a:t>der Qualifikationsphase </a:t>
            </a:r>
            <a:r>
              <a:rPr lang="de-DE" sz="1800" dirty="0"/>
              <a:t>erzielt wurden.</a:t>
            </a:r>
          </a:p>
          <a:p>
            <a:pPr>
              <a:buNone/>
            </a:pPr>
            <a:r>
              <a:rPr lang="de-DE" sz="1800" dirty="0"/>
              <a:t>S = Schulhalbjahresergebnisse (Anzahl der „Kurse“)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 smtClean="0"/>
              <a:t>Block I: Zulassung zur Abiturprüfung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2400" b="1" dirty="0"/>
              <a:t>5. Schritt</a:t>
            </a:r>
          </a:p>
          <a:p>
            <a:pPr marL="0" indent="0" algn="just">
              <a:buNone/>
            </a:pPr>
            <a:r>
              <a:rPr lang="de-DE" sz="2000" dirty="0"/>
              <a:t>Schrittweise Ermittlung weiterer anrechenbarer Kurse, die über </a:t>
            </a:r>
            <a:r>
              <a:rPr lang="de-DE" sz="2000" dirty="0" smtClean="0"/>
              <a:t>der bisher </a:t>
            </a:r>
            <a:r>
              <a:rPr lang="de-DE" sz="2000" dirty="0"/>
              <a:t>ermittelten durchschnittlichen Punktzahl liegen (maximal 5, </a:t>
            </a:r>
            <a:r>
              <a:rPr lang="de-DE" sz="2000" dirty="0" smtClean="0"/>
              <a:t>da insg</a:t>
            </a:r>
            <a:r>
              <a:rPr lang="de-DE" sz="2000" dirty="0"/>
              <a:t>. maximal 40 anrechenbare Kurse eingebracht werden können</a:t>
            </a:r>
            <a:r>
              <a:rPr lang="de-DE" sz="2000" dirty="0" smtClean="0"/>
              <a:t>), Addition </a:t>
            </a:r>
            <a:r>
              <a:rPr lang="de-DE" sz="2000" dirty="0"/>
              <a:t>der jeweiligen zusätzlichen Punkte zur bisherigen </a:t>
            </a:r>
            <a:r>
              <a:rPr lang="de-DE" sz="2000" dirty="0" smtClean="0"/>
              <a:t>Gesamtpunktzahl bei </a:t>
            </a:r>
            <a:r>
              <a:rPr lang="de-DE" sz="2000" dirty="0"/>
              <a:t>35 Kursen, Berechnung der durchschnittlichen </a:t>
            </a:r>
            <a:r>
              <a:rPr lang="de-DE" sz="2000" dirty="0" smtClean="0"/>
              <a:t>Punktzahl</a:t>
            </a:r>
          </a:p>
          <a:p>
            <a:pPr marL="0" indent="0" algn="just">
              <a:buNone/>
            </a:pPr>
            <a:endParaRPr lang="de-DE" sz="2000" dirty="0"/>
          </a:p>
          <a:p>
            <a:pPr>
              <a:buNone/>
            </a:pPr>
            <a:r>
              <a:rPr lang="de-DE" sz="2400" b="1" dirty="0"/>
              <a:t>6. Schritt</a:t>
            </a:r>
          </a:p>
          <a:p>
            <a:pPr marL="0" indent="0" algn="just">
              <a:buNone/>
            </a:pPr>
            <a:r>
              <a:rPr lang="de-DE" sz="2000" dirty="0"/>
              <a:t>Ermittlung der endgültigen Gesamtpunktzahl für die Zulassung </a:t>
            </a:r>
            <a:r>
              <a:rPr lang="de-DE" sz="2000" dirty="0" smtClean="0"/>
              <a:t>unter nochmaliger </a:t>
            </a:r>
            <a:r>
              <a:rPr lang="de-DE" sz="2000" dirty="0"/>
              <a:t>Anwendung der </a:t>
            </a:r>
            <a:r>
              <a:rPr lang="de-DE" sz="2000" dirty="0" smtClean="0"/>
              <a:t>Formel:    </a:t>
            </a:r>
            <a:r>
              <a:rPr lang="de-DE" sz="2000" dirty="0"/>
              <a:t>EI = (P : S) x 40</a:t>
            </a:r>
          </a:p>
          <a:p>
            <a:pPr marL="0" indent="0" algn="just">
              <a:buNone/>
            </a:pPr>
            <a:r>
              <a:rPr lang="de-DE" sz="2000" dirty="0"/>
              <a:t>Die Gesamtpunktzahl für Block I beträgt mindestens 200 Punkte und</a:t>
            </a:r>
          </a:p>
          <a:p>
            <a:pPr marL="0" indent="0" algn="just">
              <a:buNone/>
            </a:pPr>
            <a:r>
              <a:rPr lang="de-DE" sz="2000" dirty="0"/>
              <a:t>höchstens 600 Punkte.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 smtClean="0"/>
              <a:t>Block I: Zulassung zur Abiturprüfung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Beispiellaufbahn</a:t>
            </a:r>
            <a:endParaRPr lang="de-DE" sz="240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half" idx="1"/>
          </p:nvPr>
        </p:nvGraphicFramePr>
        <p:xfrm>
          <a:off x="467544" y="1556792"/>
          <a:ext cx="4038600" cy="5122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500670">
                <a:tc gridSpan="2">
                  <a:txBody>
                    <a:bodyPr/>
                    <a:lstStyle/>
                    <a:p>
                      <a:r>
                        <a:rPr lang="de-DE" sz="1400" dirty="0" smtClean="0"/>
                        <a:t>EF</a:t>
                      </a:r>
                      <a:endParaRPr lang="de-D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Abi-fach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Q 1.1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Q 1.2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Q 2.1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Q 2.2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800" dirty="0" smtClean="0"/>
                        <a:t>anrechenbare Kurse</a:t>
                      </a:r>
                      <a:endParaRPr lang="de-DE" sz="800" dirty="0"/>
                    </a:p>
                  </a:txBody>
                  <a:tcPr/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LK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LK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3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MU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rgbClr val="B6FC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GE</a:t>
                      </a:r>
                      <a:endParaRPr lang="de-DE" sz="1400" dirty="0"/>
                    </a:p>
                  </a:txBody>
                  <a:tcPr>
                    <a:solidFill>
                      <a:srgbClr val="B6FC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3.</a:t>
                      </a:r>
                      <a:endParaRPr lang="de-DE" sz="1400" dirty="0"/>
                    </a:p>
                  </a:txBody>
                  <a:tcPr>
                    <a:solidFill>
                      <a:srgbClr val="B6FC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rgbClr val="B6FCA6"/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</a:t>
                      </a:r>
                      <a:endParaRPr lang="de-DE" sz="1400" dirty="0"/>
                    </a:p>
                  </a:txBody>
                  <a:tcPr>
                    <a:solidFill>
                      <a:srgbClr val="B6FC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SW</a:t>
                      </a:r>
                      <a:endParaRPr lang="de-DE" sz="1400" dirty="0"/>
                    </a:p>
                  </a:txBody>
                  <a:tcPr>
                    <a:solidFill>
                      <a:srgbClr val="B6FCA6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rgbClr val="B6FCA6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rgbClr val="B6FCA6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rgbClr val="B6FC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solidFill>
                      <a:srgbClr val="B6FCA6"/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M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5*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5*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5*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5*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BI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4.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7*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CH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7**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8**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7**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8**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PH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10*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8*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</a:t>
                      </a:r>
                      <a:endParaRPr lang="de-DE" sz="1400" dirty="0"/>
                    </a:p>
                  </a:txBody>
                  <a:tcPr>
                    <a:solidFill>
                      <a:srgbClr val="B6FC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PL</a:t>
                      </a:r>
                      <a:endParaRPr lang="de-DE" sz="1400" dirty="0"/>
                    </a:p>
                  </a:txBody>
                  <a:tcPr>
                    <a:solidFill>
                      <a:srgbClr val="B6FCA6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>
                    <a:solidFill>
                      <a:srgbClr val="B6FC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de-DE" sz="1400" dirty="0" smtClean="0"/>
                        <a:t>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de-DE" sz="1400" dirty="0" smtClean="0"/>
                        <a:t>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rgbClr val="B6FCA6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rgbClr val="B6FC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solidFill>
                      <a:srgbClr val="B6FCA6"/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11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SP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9**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1100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/>
                        <a:t>anrechenbare Kurse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40</a:t>
                      </a:r>
                      <a:endParaRPr lang="de-DE" sz="1400" dirty="0"/>
                    </a:p>
                  </a:txBody>
                  <a:tcPr/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WST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sym typeface="Symbol"/>
                        </a:rPr>
                        <a:t></a:t>
                      </a:r>
                      <a:r>
                        <a:rPr lang="de-DE" sz="1200" baseline="0" dirty="0" smtClean="0">
                          <a:sym typeface="Symbol"/>
                        </a:rPr>
                        <a:t> 33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sym typeface="Symbol"/>
                        </a:rPr>
                        <a:t></a:t>
                      </a:r>
                      <a:r>
                        <a:rPr lang="de-DE" sz="1400" baseline="0" dirty="0" smtClean="0">
                          <a:sym typeface="Symbol"/>
                        </a:rPr>
                        <a:t> 34</a:t>
                      </a:r>
                      <a:endParaRPr lang="de-DE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sym typeface="Symbol"/>
                        </a:rPr>
                        <a:t></a:t>
                      </a:r>
                      <a:r>
                        <a:rPr lang="de-DE" sz="1400" baseline="0" dirty="0" smtClean="0">
                          <a:sym typeface="Symbol"/>
                        </a:rPr>
                        <a:t> 34</a:t>
                      </a:r>
                      <a:endParaRPr lang="de-DE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101</a:t>
                      </a:r>
                      <a:endParaRPr lang="de-DE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DE" sz="1200" b="1" dirty="0"/>
              <a:t>Berechnung</a:t>
            </a:r>
          </a:p>
          <a:p>
            <a:pPr marL="361950" indent="-361950">
              <a:buFont typeface="+mj-lt"/>
              <a:buAutoNum type="arabicPeriod"/>
            </a:pPr>
            <a:r>
              <a:rPr lang="de-DE" sz="1200" dirty="0" smtClean="0"/>
              <a:t>Pflichtbelegung </a:t>
            </a:r>
            <a:r>
              <a:rPr lang="de-DE" sz="1200" dirty="0"/>
              <a:t>(grau unterlegt), 40 anrechenbare </a:t>
            </a:r>
            <a:r>
              <a:rPr lang="de-DE" sz="1200" dirty="0" smtClean="0"/>
              <a:t>Kurse, kein </a:t>
            </a:r>
            <a:r>
              <a:rPr lang="de-DE" sz="1200" dirty="0"/>
              <a:t>Kurs mit null Punkten, 2 Defizite in </a:t>
            </a:r>
            <a:r>
              <a:rPr lang="de-DE" sz="1200" dirty="0" smtClean="0"/>
              <a:t>PL</a:t>
            </a:r>
          </a:p>
          <a:p>
            <a:pPr marL="361950" indent="-361950">
              <a:buFont typeface="+mj-lt"/>
              <a:buAutoNum type="arabicPeriod"/>
            </a:pPr>
            <a:r>
              <a:rPr lang="de-DE" sz="1200" dirty="0" smtClean="0"/>
              <a:t>35 </a:t>
            </a:r>
            <a:r>
              <a:rPr lang="de-DE" sz="1200" dirty="0"/>
              <a:t>Kurse (siehe </a:t>
            </a:r>
            <a:r>
              <a:rPr lang="de-DE" sz="1200" dirty="0" smtClean="0"/>
              <a:t>*)</a:t>
            </a:r>
          </a:p>
          <a:p>
            <a:pPr marL="361950" indent="-361950">
              <a:buFont typeface="+mj-lt"/>
              <a:buAutoNum type="arabicPeriod"/>
            </a:pPr>
            <a:r>
              <a:rPr lang="de-DE" sz="1200" dirty="0" smtClean="0"/>
              <a:t>Gesamtpunktzahl: </a:t>
            </a:r>
          </a:p>
          <a:p>
            <a:pPr marL="361950" indent="0">
              <a:buNone/>
            </a:pPr>
            <a:r>
              <a:rPr lang="de-DE" sz="1200" dirty="0" smtClean="0"/>
              <a:t>Leistungskurse</a:t>
            </a:r>
            <a:r>
              <a:rPr lang="de-DE" sz="1200" dirty="0"/>
              <a:t>: </a:t>
            </a:r>
            <a:r>
              <a:rPr lang="de-DE" sz="1200" dirty="0" smtClean="0"/>
              <a:t> 49 </a:t>
            </a:r>
            <a:r>
              <a:rPr lang="de-DE" sz="1200" dirty="0"/>
              <a:t>Punkte x 2 = </a:t>
            </a:r>
            <a:r>
              <a:rPr lang="de-DE" sz="1200" dirty="0" smtClean="0"/>
              <a:t>	  98 Punkte </a:t>
            </a:r>
          </a:p>
          <a:p>
            <a:pPr marL="361950" indent="0">
              <a:buNone/>
            </a:pPr>
            <a:r>
              <a:rPr lang="de-DE" sz="1200" dirty="0" smtClean="0"/>
              <a:t>Grundkurse: 		</a:t>
            </a:r>
            <a:r>
              <a:rPr lang="de-DE" sz="1200" u="sng" dirty="0" smtClean="0"/>
              <a:t>187 Punkte</a:t>
            </a:r>
          </a:p>
          <a:p>
            <a:pPr marL="361950" indent="0">
              <a:buNone/>
            </a:pPr>
            <a:r>
              <a:rPr lang="de-DE" sz="1200" dirty="0" smtClean="0"/>
              <a:t>			285 Punkte</a:t>
            </a:r>
          </a:p>
          <a:p>
            <a:pPr marL="361950" indent="-361950">
              <a:buFont typeface="+mj-lt"/>
              <a:buAutoNum type="arabicPeriod" startAt="4"/>
            </a:pPr>
            <a:r>
              <a:rPr lang="de-DE" sz="1200" dirty="0" smtClean="0"/>
              <a:t>Berechnung </a:t>
            </a:r>
            <a:r>
              <a:rPr lang="de-DE" sz="1200" dirty="0"/>
              <a:t>der durchschnittlichen </a:t>
            </a:r>
            <a:r>
              <a:rPr lang="de-DE" sz="1200" dirty="0" smtClean="0"/>
              <a:t>Punktzahl:</a:t>
            </a:r>
          </a:p>
          <a:p>
            <a:pPr marL="361950" indent="0">
              <a:buNone/>
            </a:pPr>
            <a:r>
              <a:rPr lang="de-DE" sz="1200" dirty="0" smtClean="0"/>
              <a:t>285 </a:t>
            </a:r>
            <a:r>
              <a:rPr lang="de-DE" sz="1200" dirty="0"/>
              <a:t>Punkte : 43 = </a:t>
            </a:r>
            <a:r>
              <a:rPr lang="de-DE" sz="1200" b="1" dirty="0" smtClean="0"/>
              <a:t>6,627…</a:t>
            </a:r>
          </a:p>
          <a:p>
            <a:pPr marL="361950" indent="0">
              <a:buNone/>
            </a:pPr>
            <a:r>
              <a:rPr lang="de-DE" sz="1200" dirty="0" smtClean="0"/>
              <a:t>Anwendung </a:t>
            </a:r>
            <a:r>
              <a:rPr lang="de-DE" sz="1200" dirty="0"/>
              <a:t>der Formel:  </a:t>
            </a:r>
            <a:r>
              <a:rPr lang="de-DE" sz="1200" dirty="0" smtClean="0"/>
              <a:t> (</a:t>
            </a:r>
            <a:r>
              <a:rPr lang="de-DE" sz="1200" dirty="0"/>
              <a:t>P : S) x </a:t>
            </a:r>
            <a:r>
              <a:rPr lang="de-DE" sz="1200" dirty="0" smtClean="0"/>
              <a:t>40</a:t>
            </a:r>
          </a:p>
          <a:p>
            <a:pPr marL="361950" indent="0">
              <a:buNone/>
            </a:pPr>
            <a:r>
              <a:rPr lang="de-DE" sz="1200" dirty="0" smtClean="0"/>
              <a:t>		   (285 </a:t>
            </a:r>
            <a:r>
              <a:rPr lang="de-DE" sz="1200" dirty="0"/>
              <a:t>: 43) x 40 = </a:t>
            </a:r>
            <a:r>
              <a:rPr lang="de-DE" sz="1200" b="1" dirty="0"/>
              <a:t>265,1 →</a:t>
            </a:r>
            <a:r>
              <a:rPr lang="de-DE" sz="1200" b="1" dirty="0" smtClean="0"/>
              <a:t>265</a:t>
            </a:r>
          </a:p>
          <a:p>
            <a:pPr marL="361950" indent="-361950">
              <a:buFont typeface="+mj-lt"/>
              <a:buAutoNum type="arabicPeriod" startAt="5"/>
            </a:pPr>
            <a:r>
              <a:rPr lang="de-DE" sz="1200" dirty="0" smtClean="0"/>
              <a:t>Gibt </a:t>
            </a:r>
            <a:r>
              <a:rPr lang="de-DE" sz="1200" dirty="0"/>
              <a:t>es anrechenbare Kurse über </a:t>
            </a:r>
            <a:r>
              <a:rPr lang="de-DE" sz="1200" b="1" dirty="0"/>
              <a:t>6 </a:t>
            </a:r>
            <a:r>
              <a:rPr lang="de-DE" sz="1200" dirty="0"/>
              <a:t>Punkten? (siehe </a:t>
            </a:r>
            <a:r>
              <a:rPr lang="de-DE" sz="1200" dirty="0" smtClean="0"/>
              <a:t>**)</a:t>
            </a:r>
          </a:p>
          <a:p>
            <a:pPr marL="361950" indent="0">
              <a:buNone/>
            </a:pPr>
            <a:r>
              <a:rPr lang="de-DE" sz="1200" dirty="0" smtClean="0"/>
              <a:t>SP </a:t>
            </a:r>
            <a:r>
              <a:rPr lang="de-DE" sz="1200" dirty="0"/>
              <a:t>in Q 2.2, CH in Q 1.1+2 + 2.1+2 (zus. 39 </a:t>
            </a:r>
            <a:r>
              <a:rPr lang="de-DE" sz="1200" dirty="0" smtClean="0"/>
              <a:t>Punkte)</a:t>
            </a:r>
          </a:p>
          <a:p>
            <a:pPr marL="361950" indent="0">
              <a:buNone/>
            </a:pPr>
            <a:r>
              <a:rPr lang="de-DE" sz="1200" dirty="0" smtClean="0"/>
              <a:t>Addition</a:t>
            </a:r>
            <a:r>
              <a:rPr lang="de-DE" sz="1200" dirty="0"/>
              <a:t>: 285 + 39 = 324; </a:t>
            </a:r>
            <a:endParaRPr lang="de-DE" sz="1200" dirty="0" smtClean="0"/>
          </a:p>
          <a:p>
            <a:pPr marL="361950" indent="0">
              <a:buNone/>
            </a:pPr>
            <a:r>
              <a:rPr lang="de-DE" sz="1200" dirty="0" smtClean="0"/>
              <a:t>Berechnung </a:t>
            </a:r>
            <a:r>
              <a:rPr lang="de-DE" sz="1200" dirty="0"/>
              <a:t>der </a:t>
            </a:r>
            <a:r>
              <a:rPr lang="de-DE" sz="1200" dirty="0" smtClean="0"/>
              <a:t>durchschnittlichen Punktzahl</a:t>
            </a:r>
            <a:r>
              <a:rPr lang="de-DE" sz="1200" dirty="0"/>
              <a:t>: 324 : 48 = </a:t>
            </a:r>
            <a:r>
              <a:rPr lang="de-DE" sz="1200" b="1" dirty="0" smtClean="0"/>
              <a:t>6,75</a:t>
            </a:r>
          </a:p>
          <a:p>
            <a:pPr marL="361950" indent="-361950">
              <a:buFont typeface="+mj-lt"/>
              <a:buAutoNum type="arabicPeriod" startAt="6"/>
            </a:pPr>
            <a:r>
              <a:rPr lang="de-DE" sz="1200" dirty="0" smtClean="0"/>
              <a:t>Anwendung </a:t>
            </a:r>
            <a:r>
              <a:rPr lang="de-DE" sz="1200" dirty="0"/>
              <a:t>der Formel: (P : S) x 40</a:t>
            </a:r>
          </a:p>
          <a:p>
            <a:pPr>
              <a:buNone/>
            </a:pPr>
            <a:r>
              <a:rPr lang="de-DE" sz="1200" dirty="0" smtClean="0"/>
              <a:t>			(</a:t>
            </a:r>
            <a:r>
              <a:rPr lang="de-DE" sz="1200" dirty="0"/>
              <a:t>324 : 48) x 40 = </a:t>
            </a:r>
            <a:r>
              <a:rPr lang="de-DE" sz="1200" b="1" dirty="0"/>
              <a:t>270</a:t>
            </a:r>
          </a:p>
          <a:p>
            <a:pPr>
              <a:buNone/>
            </a:pPr>
            <a:r>
              <a:rPr lang="de-DE" sz="1200" b="1" dirty="0"/>
              <a:t>Ergebnis</a:t>
            </a:r>
          </a:p>
          <a:p>
            <a:pPr marL="0" indent="0">
              <a:buNone/>
            </a:pPr>
            <a:r>
              <a:rPr lang="de-DE" sz="1200" dirty="0"/>
              <a:t>Durch die Einbringung von 40 statt 35 anrechenbaren </a:t>
            </a:r>
            <a:r>
              <a:rPr lang="de-DE" sz="1200" dirty="0" smtClean="0"/>
              <a:t>Kursen erhöht sich </a:t>
            </a:r>
            <a:r>
              <a:rPr lang="de-DE" sz="1200" dirty="0"/>
              <a:t>die Gesamtpunktzahl um 5 Punkte.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Beispiellaufbahn</a:t>
            </a:r>
            <a:endParaRPr lang="de-DE" sz="240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half" idx="1"/>
          </p:nvPr>
        </p:nvGraphicFramePr>
        <p:xfrm>
          <a:off x="467544" y="1268760"/>
          <a:ext cx="4038600" cy="5481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500670">
                <a:tc gridSpan="2">
                  <a:txBody>
                    <a:bodyPr/>
                    <a:lstStyle/>
                    <a:p>
                      <a:r>
                        <a:rPr lang="de-DE" sz="1400" dirty="0" smtClean="0"/>
                        <a:t>EF</a:t>
                      </a:r>
                      <a:endParaRPr lang="de-D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Abi-fach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Q 1.1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Q 1.2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Q 2.1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Q 2.2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800" dirty="0" smtClean="0"/>
                        <a:t>anrechenbare Kurse</a:t>
                      </a:r>
                      <a:endParaRPr lang="de-DE" sz="800" dirty="0"/>
                    </a:p>
                  </a:txBody>
                  <a:tcPr/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LK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3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F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KU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LK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11*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12*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11*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12*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EK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4.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GE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SW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M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3.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5*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5*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7*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BI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8*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CH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7*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11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ER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12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SP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8*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1100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/>
                        <a:t>anrechenbare Kurse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40</a:t>
                      </a:r>
                      <a:endParaRPr lang="de-DE" sz="1400" dirty="0"/>
                    </a:p>
                  </a:txBody>
                  <a:tcPr/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WST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Symbol"/>
                        <a:buChar char="Æ"/>
                      </a:pPr>
                      <a:r>
                        <a:rPr lang="de-DE" sz="1200" baseline="0" dirty="0" smtClean="0">
                          <a:sym typeface="Symbol"/>
                        </a:rPr>
                        <a:t>36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sym typeface="Symbol"/>
                        </a:rPr>
                        <a:t></a:t>
                      </a:r>
                      <a:r>
                        <a:rPr lang="de-DE" sz="1400" baseline="0" dirty="0" smtClean="0">
                          <a:sym typeface="Symbol"/>
                        </a:rPr>
                        <a:t> 34</a:t>
                      </a:r>
                      <a:endParaRPr lang="de-DE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sym typeface="Symbol"/>
                        </a:rPr>
                        <a:t></a:t>
                      </a:r>
                      <a:r>
                        <a:rPr lang="de-DE" sz="1400" baseline="0" dirty="0" smtClean="0">
                          <a:sym typeface="Symbol"/>
                        </a:rPr>
                        <a:t> 34</a:t>
                      </a:r>
                      <a:endParaRPr lang="de-DE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104</a:t>
                      </a:r>
                      <a:endParaRPr lang="de-DE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1200" b="1" dirty="0"/>
              <a:t>Berechnung</a:t>
            </a:r>
          </a:p>
          <a:p>
            <a:pPr marL="361950" indent="-361950">
              <a:buFont typeface="+mj-lt"/>
              <a:buAutoNum type="arabicPeriod"/>
            </a:pPr>
            <a:r>
              <a:rPr lang="de-DE" sz="1200" dirty="0" smtClean="0"/>
              <a:t>Pflichtbelegung </a:t>
            </a:r>
            <a:r>
              <a:rPr lang="de-DE" sz="1200" dirty="0"/>
              <a:t>(grau unterlegt), 40 anrechenbare </a:t>
            </a:r>
            <a:r>
              <a:rPr lang="de-DE" sz="1200" dirty="0" smtClean="0"/>
              <a:t>Kurse, kein </a:t>
            </a:r>
            <a:r>
              <a:rPr lang="de-DE" sz="1200" dirty="0"/>
              <a:t>Kurs mit null Punkten, </a:t>
            </a:r>
            <a:r>
              <a:rPr lang="de-DE" sz="1200" dirty="0" smtClean="0"/>
              <a:t>kein Defizit</a:t>
            </a:r>
          </a:p>
          <a:p>
            <a:pPr marL="361950" indent="-361950">
              <a:buFont typeface="+mj-lt"/>
              <a:buAutoNum type="arabicPeriod"/>
            </a:pPr>
            <a:r>
              <a:rPr lang="de-DE" sz="1200" dirty="0" smtClean="0"/>
              <a:t>35 </a:t>
            </a:r>
            <a:r>
              <a:rPr lang="de-DE" sz="1200" dirty="0"/>
              <a:t>Kurse (siehe </a:t>
            </a:r>
            <a:r>
              <a:rPr lang="de-DE" sz="1200" dirty="0" smtClean="0"/>
              <a:t>*)</a:t>
            </a:r>
          </a:p>
          <a:p>
            <a:pPr marL="361950" indent="-361950">
              <a:buFont typeface="+mj-lt"/>
              <a:buAutoNum type="arabicPeriod"/>
            </a:pPr>
            <a:r>
              <a:rPr lang="de-DE" sz="1200" dirty="0" smtClean="0"/>
              <a:t>Gesamtpunktzahl: </a:t>
            </a:r>
          </a:p>
          <a:p>
            <a:pPr marL="361950" indent="0">
              <a:buNone/>
            </a:pPr>
            <a:r>
              <a:rPr lang="de-DE" sz="1200" dirty="0" smtClean="0"/>
              <a:t>Leistungskurse</a:t>
            </a:r>
            <a:r>
              <a:rPr lang="de-DE" sz="1200" dirty="0"/>
              <a:t>: </a:t>
            </a:r>
            <a:r>
              <a:rPr lang="de-DE" sz="1200" dirty="0" smtClean="0"/>
              <a:t> 77 </a:t>
            </a:r>
            <a:r>
              <a:rPr lang="de-DE" sz="1200" dirty="0"/>
              <a:t>Punkte x 2 = </a:t>
            </a:r>
            <a:r>
              <a:rPr lang="de-DE" sz="1200" dirty="0" smtClean="0"/>
              <a:t>	154 Punkte </a:t>
            </a:r>
          </a:p>
          <a:p>
            <a:pPr marL="361950" indent="0">
              <a:buNone/>
            </a:pPr>
            <a:r>
              <a:rPr lang="de-DE" sz="1200" dirty="0" smtClean="0"/>
              <a:t>Grundkurse: 		</a:t>
            </a:r>
            <a:r>
              <a:rPr lang="de-DE" sz="1200" u="sng" dirty="0" smtClean="0"/>
              <a:t>204Punkte</a:t>
            </a:r>
          </a:p>
          <a:p>
            <a:pPr marL="361950" indent="0">
              <a:buNone/>
            </a:pPr>
            <a:r>
              <a:rPr lang="de-DE" sz="1200" dirty="0" smtClean="0"/>
              <a:t>			358 Punkte</a:t>
            </a:r>
          </a:p>
          <a:p>
            <a:pPr marL="361950" indent="-361950">
              <a:buFont typeface="+mj-lt"/>
              <a:buAutoNum type="arabicPeriod" startAt="4"/>
            </a:pPr>
            <a:r>
              <a:rPr lang="de-DE" sz="1200" dirty="0" smtClean="0"/>
              <a:t>Berechnung </a:t>
            </a:r>
            <a:r>
              <a:rPr lang="de-DE" sz="1200" dirty="0"/>
              <a:t>der durchschnittlichen </a:t>
            </a:r>
            <a:r>
              <a:rPr lang="de-DE" sz="1200" dirty="0" smtClean="0"/>
              <a:t>Punktzahl:</a:t>
            </a:r>
          </a:p>
          <a:p>
            <a:pPr marL="361950" indent="0">
              <a:buNone/>
            </a:pPr>
            <a:r>
              <a:rPr lang="de-DE" sz="1200" dirty="0" smtClean="0"/>
              <a:t>358 </a:t>
            </a:r>
            <a:r>
              <a:rPr lang="de-DE" sz="1200" dirty="0"/>
              <a:t>Punkte : 43 = </a:t>
            </a:r>
            <a:r>
              <a:rPr lang="de-DE" sz="1200" b="1" dirty="0" smtClean="0"/>
              <a:t>8,325…</a:t>
            </a:r>
          </a:p>
          <a:p>
            <a:pPr marL="361950" indent="0">
              <a:buNone/>
            </a:pPr>
            <a:r>
              <a:rPr lang="de-DE" sz="1200" dirty="0" smtClean="0"/>
              <a:t>Anwendung </a:t>
            </a:r>
            <a:r>
              <a:rPr lang="de-DE" sz="1200" dirty="0"/>
              <a:t>der Formel:  </a:t>
            </a:r>
            <a:r>
              <a:rPr lang="de-DE" sz="1200" dirty="0" smtClean="0"/>
              <a:t> (</a:t>
            </a:r>
            <a:r>
              <a:rPr lang="de-DE" sz="1200" dirty="0"/>
              <a:t>P : S) x </a:t>
            </a:r>
            <a:r>
              <a:rPr lang="de-DE" sz="1200" dirty="0" smtClean="0"/>
              <a:t>40</a:t>
            </a:r>
          </a:p>
          <a:p>
            <a:pPr marL="361950" indent="0">
              <a:buNone/>
            </a:pPr>
            <a:r>
              <a:rPr lang="de-DE" sz="1200" dirty="0" smtClean="0"/>
              <a:t>		   (358 </a:t>
            </a:r>
            <a:r>
              <a:rPr lang="de-DE" sz="1200" dirty="0"/>
              <a:t>: 43) x 40 = </a:t>
            </a:r>
            <a:r>
              <a:rPr lang="de-DE" sz="1200" b="1" dirty="0" smtClean="0"/>
              <a:t>333</a:t>
            </a:r>
          </a:p>
          <a:p>
            <a:pPr marL="361950" indent="-361950">
              <a:buFont typeface="+mj-lt"/>
              <a:buAutoNum type="arabicPeriod" startAt="5"/>
            </a:pPr>
            <a:r>
              <a:rPr lang="de-DE" sz="1200" dirty="0" smtClean="0"/>
              <a:t>Gibt </a:t>
            </a:r>
            <a:r>
              <a:rPr lang="de-DE" sz="1200" dirty="0"/>
              <a:t>es anrechenbare Kurse über </a:t>
            </a:r>
            <a:r>
              <a:rPr lang="de-DE" sz="1200" b="1" dirty="0" smtClean="0"/>
              <a:t>8 </a:t>
            </a:r>
            <a:r>
              <a:rPr lang="de-DE" sz="1200" dirty="0"/>
              <a:t>Punkten? </a:t>
            </a:r>
            <a:endParaRPr lang="de-DE" sz="1200" dirty="0" smtClean="0"/>
          </a:p>
          <a:p>
            <a:pPr marL="361950" indent="0">
              <a:buNone/>
            </a:pPr>
            <a:r>
              <a:rPr lang="de-DE" sz="1200" dirty="0" smtClean="0"/>
              <a:t>keine</a:t>
            </a:r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r>
              <a:rPr lang="de-DE" sz="1200" b="1" dirty="0" smtClean="0"/>
              <a:t>Ergebnis</a:t>
            </a:r>
            <a:endParaRPr lang="de-DE" sz="1200" b="1" dirty="0"/>
          </a:p>
          <a:p>
            <a:pPr marL="0" indent="0">
              <a:buNone/>
            </a:pPr>
            <a:r>
              <a:rPr lang="de-DE" sz="1200" dirty="0"/>
              <a:t>Durch die Einbringung </a:t>
            </a:r>
            <a:r>
              <a:rPr lang="de-DE" sz="1200" dirty="0" smtClean="0"/>
              <a:t>zusätzlicher anrechenbarer Kurse würde sich </a:t>
            </a:r>
            <a:r>
              <a:rPr lang="de-DE" sz="1200" dirty="0"/>
              <a:t>die Gesamtpunktzahl </a:t>
            </a:r>
            <a:r>
              <a:rPr lang="de-DE" sz="1200" dirty="0" smtClean="0"/>
              <a:t>nicht erhöhen.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Beispiellaufbahn</a:t>
            </a:r>
            <a:endParaRPr lang="de-DE" sz="240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half" idx="1"/>
          </p:nvPr>
        </p:nvGraphicFramePr>
        <p:xfrm>
          <a:off x="467544" y="1268760"/>
          <a:ext cx="4038600" cy="5481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500670">
                <a:tc gridSpan="2">
                  <a:txBody>
                    <a:bodyPr/>
                    <a:lstStyle/>
                    <a:p>
                      <a:r>
                        <a:rPr lang="de-DE" sz="1400" dirty="0" smtClean="0"/>
                        <a:t>EF</a:t>
                      </a:r>
                      <a:endParaRPr lang="de-D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Abi-fach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Q 1.1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Q 1.2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Q 2.1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Q 2.2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800" dirty="0" smtClean="0"/>
                        <a:t>anrechenbare Kurse</a:t>
                      </a:r>
                      <a:endParaRPr lang="de-DE" sz="800" dirty="0"/>
                    </a:p>
                  </a:txBody>
                  <a:tcPr/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D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LK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FF0000"/>
                          </a:solidFill>
                        </a:rPr>
                        <a:t>4*</a:t>
                      </a:r>
                      <a:endParaRPr lang="de-DE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3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/>
                        <a:t>S</a:t>
                      </a:r>
                      <a:r>
                        <a:rPr lang="de-DE" sz="1400" baseline="-25000" dirty="0" err="1" smtClean="0"/>
                        <a:t>neu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FF0000"/>
                          </a:solidFill>
                        </a:rPr>
                        <a:t>4*</a:t>
                      </a:r>
                      <a:endParaRPr lang="de-DE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FF0000"/>
                          </a:solidFill>
                        </a:rPr>
                        <a:t>4*</a:t>
                      </a:r>
                      <a:endParaRPr lang="de-DE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MU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7*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GE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SW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PA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3.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8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M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LK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FF0000"/>
                          </a:solidFill>
                        </a:rPr>
                        <a:t>4*</a:t>
                      </a:r>
                      <a:endParaRPr lang="de-DE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5*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FF0000"/>
                          </a:solidFill>
                        </a:rPr>
                        <a:t>4*</a:t>
                      </a:r>
                      <a:endParaRPr lang="de-DE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FF0000"/>
                          </a:solidFill>
                        </a:rPr>
                        <a:t>4*</a:t>
                      </a:r>
                      <a:endParaRPr lang="de-DE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BI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7*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7*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FF0000"/>
                          </a:solidFill>
                        </a:rPr>
                        <a:t>4*</a:t>
                      </a:r>
                      <a:endParaRPr lang="de-DE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FF0000"/>
                          </a:solidFill>
                        </a:rPr>
                        <a:t>4*</a:t>
                      </a:r>
                      <a:endParaRPr lang="de-DE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PL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4.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6*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7*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11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SP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9*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8322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VK E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VK E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</a:tr>
              <a:tr h="21100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 smtClean="0"/>
                        <a:t>anrechenbare Kurse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9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38</a:t>
                      </a:r>
                      <a:endParaRPr lang="de-DE" sz="1400" dirty="0"/>
                    </a:p>
                  </a:txBody>
                  <a:tcPr/>
                </a:tc>
              </a:tr>
              <a:tr h="358322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WST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sym typeface="Symbol"/>
                        </a:rPr>
                        <a:t></a:t>
                      </a:r>
                      <a:r>
                        <a:rPr lang="de-DE" sz="1200" baseline="0" dirty="0" smtClean="0">
                          <a:sym typeface="Symbol"/>
                        </a:rPr>
                        <a:t> 34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sym typeface="Symbol"/>
                        </a:rPr>
                        <a:t></a:t>
                      </a:r>
                      <a:r>
                        <a:rPr lang="de-DE" sz="1400" baseline="0" dirty="0" smtClean="0">
                          <a:sym typeface="Symbol"/>
                        </a:rPr>
                        <a:t> 34</a:t>
                      </a:r>
                      <a:endParaRPr lang="de-DE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sym typeface="Symbol"/>
                        </a:rPr>
                        <a:t></a:t>
                      </a:r>
                      <a:r>
                        <a:rPr lang="de-DE" sz="1400" baseline="0" dirty="0" smtClean="0">
                          <a:sym typeface="Symbol"/>
                        </a:rPr>
                        <a:t> 35</a:t>
                      </a:r>
                      <a:endParaRPr lang="de-DE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103</a:t>
                      </a:r>
                      <a:endParaRPr lang="de-DE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1200" b="1" dirty="0"/>
              <a:t>Berechnung</a:t>
            </a:r>
          </a:p>
          <a:p>
            <a:pPr marL="361950" indent="-361950">
              <a:buFont typeface="+mj-lt"/>
              <a:buAutoNum type="arabicPeriod"/>
            </a:pPr>
            <a:r>
              <a:rPr lang="de-DE" sz="1200" dirty="0" smtClean="0"/>
              <a:t>Pflichtbelegung </a:t>
            </a:r>
            <a:r>
              <a:rPr lang="de-DE" sz="1200" dirty="0"/>
              <a:t>(grau unterlegt), </a:t>
            </a:r>
            <a:r>
              <a:rPr lang="de-DE" sz="1200" dirty="0" smtClean="0"/>
              <a:t>38 </a:t>
            </a:r>
            <a:r>
              <a:rPr lang="de-DE" sz="1200" dirty="0"/>
              <a:t>anrechenbare </a:t>
            </a:r>
            <a:r>
              <a:rPr lang="de-DE" sz="1200" dirty="0" smtClean="0"/>
              <a:t>Kurse, kein </a:t>
            </a:r>
            <a:r>
              <a:rPr lang="de-DE" sz="1200" dirty="0"/>
              <a:t>Kurs mit null Punkten, </a:t>
            </a:r>
            <a:r>
              <a:rPr lang="de-DE" sz="1200" dirty="0" smtClean="0"/>
              <a:t>8 Defizite, davon 3 im Leistungskurs</a:t>
            </a:r>
          </a:p>
          <a:p>
            <a:pPr marL="361950" indent="-361950">
              <a:buFont typeface="+mj-lt"/>
              <a:buAutoNum type="arabicPeriod"/>
            </a:pPr>
            <a:r>
              <a:rPr lang="de-DE" sz="1200" dirty="0" smtClean="0"/>
              <a:t>38 </a:t>
            </a:r>
            <a:r>
              <a:rPr lang="de-DE" sz="1200" dirty="0"/>
              <a:t>Kurse (siehe </a:t>
            </a:r>
            <a:r>
              <a:rPr lang="de-DE" sz="1200" dirty="0" smtClean="0"/>
              <a:t>*) wegen der Defizite</a:t>
            </a:r>
          </a:p>
          <a:p>
            <a:pPr marL="361950" indent="-361950">
              <a:buFont typeface="+mj-lt"/>
              <a:buAutoNum type="arabicPeriod"/>
            </a:pPr>
            <a:r>
              <a:rPr lang="de-DE" sz="1200" dirty="0" smtClean="0"/>
              <a:t>Gesamtpunktzahl: </a:t>
            </a:r>
          </a:p>
          <a:p>
            <a:pPr marL="361950" indent="0">
              <a:buNone/>
            </a:pPr>
            <a:r>
              <a:rPr lang="de-DE" sz="1200" dirty="0" smtClean="0"/>
              <a:t>Leistungskurse</a:t>
            </a:r>
            <a:r>
              <a:rPr lang="de-DE" sz="1200" dirty="0"/>
              <a:t>: </a:t>
            </a:r>
            <a:r>
              <a:rPr lang="de-DE" sz="1200" dirty="0" smtClean="0"/>
              <a:t> 42 </a:t>
            </a:r>
            <a:r>
              <a:rPr lang="de-DE" sz="1200" dirty="0"/>
              <a:t>Punkte x 2 = </a:t>
            </a:r>
            <a:r>
              <a:rPr lang="de-DE" sz="1200" dirty="0" smtClean="0"/>
              <a:t>	  84 Punkte </a:t>
            </a:r>
          </a:p>
          <a:p>
            <a:pPr marL="361950" indent="0">
              <a:buNone/>
            </a:pPr>
            <a:r>
              <a:rPr lang="de-DE" sz="1200" dirty="0" smtClean="0"/>
              <a:t>Grundkurse: 		</a:t>
            </a:r>
            <a:r>
              <a:rPr lang="de-DE" sz="1200" u="sng" dirty="0" smtClean="0"/>
              <a:t>195 Punkte</a:t>
            </a:r>
          </a:p>
          <a:p>
            <a:pPr marL="361950" indent="0">
              <a:buNone/>
            </a:pPr>
            <a:r>
              <a:rPr lang="de-DE" sz="1200" dirty="0" smtClean="0"/>
              <a:t>			279 Punkte</a:t>
            </a:r>
          </a:p>
          <a:p>
            <a:pPr marL="361950" indent="-361950">
              <a:buFont typeface="+mj-lt"/>
              <a:buAutoNum type="arabicPeriod" startAt="4"/>
            </a:pPr>
            <a:r>
              <a:rPr lang="de-DE" sz="1200" dirty="0" smtClean="0"/>
              <a:t>Berechnung </a:t>
            </a:r>
            <a:r>
              <a:rPr lang="de-DE" sz="1200" dirty="0"/>
              <a:t>der durchschnittlichen </a:t>
            </a:r>
            <a:r>
              <a:rPr lang="de-DE" sz="1200" dirty="0" smtClean="0"/>
              <a:t>Punktzahl:</a:t>
            </a:r>
          </a:p>
          <a:p>
            <a:pPr marL="361950" indent="0">
              <a:buNone/>
            </a:pPr>
            <a:r>
              <a:rPr lang="de-DE" sz="1200" dirty="0" smtClean="0"/>
              <a:t>279 </a:t>
            </a:r>
            <a:r>
              <a:rPr lang="de-DE" sz="1200" dirty="0"/>
              <a:t>Punkte : </a:t>
            </a:r>
            <a:r>
              <a:rPr lang="de-DE" sz="1200" dirty="0" smtClean="0"/>
              <a:t>46 </a:t>
            </a:r>
            <a:r>
              <a:rPr lang="de-DE" sz="1200" dirty="0"/>
              <a:t>= </a:t>
            </a:r>
            <a:r>
              <a:rPr lang="de-DE" sz="1200" b="1" dirty="0" smtClean="0"/>
              <a:t>6,065…</a:t>
            </a:r>
          </a:p>
          <a:p>
            <a:pPr marL="361950" indent="0">
              <a:buNone/>
            </a:pPr>
            <a:r>
              <a:rPr lang="de-DE" sz="1200" dirty="0" smtClean="0"/>
              <a:t>Anwendung </a:t>
            </a:r>
            <a:r>
              <a:rPr lang="de-DE" sz="1200" dirty="0"/>
              <a:t>der Formel:  </a:t>
            </a:r>
            <a:r>
              <a:rPr lang="de-DE" sz="1200" dirty="0" smtClean="0"/>
              <a:t> (</a:t>
            </a:r>
            <a:r>
              <a:rPr lang="de-DE" sz="1200" dirty="0"/>
              <a:t>P : S) x </a:t>
            </a:r>
            <a:r>
              <a:rPr lang="de-DE" sz="1200" dirty="0" smtClean="0"/>
              <a:t>40</a:t>
            </a:r>
          </a:p>
          <a:p>
            <a:pPr marL="361950" indent="0">
              <a:buNone/>
            </a:pPr>
            <a:r>
              <a:rPr lang="de-DE" sz="1200" dirty="0" smtClean="0"/>
              <a:t>		   (279 </a:t>
            </a:r>
            <a:r>
              <a:rPr lang="de-DE" sz="1200" dirty="0"/>
              <a:t>: </a:t>
            </a:r>
            <a:r>
              <a:rPr lang="de-DE" sz="1200" dirty="0" smtClean="0"/>
              <a:t>46) </a:t>
            </a:r>
            <a:r>
              <a:rPr lang="de-DE" sz="1200" dirty="0"/>
              <a:t>x 40 = </a:t>
            </a:r>
            <a:r>
              <a:rPr lang="de-DE" sz="1200" b="1" dirty="0" smtClean="0"/>
              <a:t>242,6 </a:t>
            </a:r>
            <a:r>
              <a:rPr lang="de-DE" sz="1200" b="1" dirty="0"/>
              <a:t>→</a:t>
            </a:r>
            <a:r>
              <a:rPr lang="de-DE" sz="1200" b="1" dirty="0" smtClean="0"/>
              <a:t>243</a:t>
            </a:r>
          </a:p>
          <a:p>
            <a:pPr marL="361950" indent="-361950">
              <a:buFont typeface="+mj-lt"/>
              <a:buAutoNum type="arabicPeriod" startAt="5"/>
            </a:pPr>
            <a:r>
              <a:rPr lang="de-DE" sz="1200" dirty="0" smtClean="0"/>
              <a:t>Gibt </a:t>
            </a:r>
            <a:r>
              <a:rPr lang="de-DE" sz="1200" dirty="0"/>
              <a:t>es anrechenbare Kurse über </a:t>
            </a:r>
            <a:r>
              <a:rPr lang="de-DE" sz="1200" b="1" dirty="0"/>
              <a:t>6 </a:t>
            </a:r>
            <a:r>
              <a:rPr lang="de-DE" sz="1200" dirty="0"/>
              <a:t>Punkten? </a:t>
            </a:r>
            <a:r>
              <a:rPr lang="de-DE" sz="1200" dirty="0" smtClean="0"/>
              <a:t>Keine</a:t>
            </a:r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endParaRPr lang="de-DE" sz="1200" b="1" dirty="0" smtClean="0"/>
          </a:p>
          <a:p>
            <a:pPr>
              <a:buNone/>
            </a:pPr>
            <a:r>
              <a:rPr lang="de-DE" sz="1200" b="1" dirty="0" smtClean="0"/>
              <a:t>Ergebnis</a:t>
            </a:r>
            <a:endParaRPr lang="de-DE" sz="1200" b="1" dirty="0"/>
          </a:p>
          <a:p>
            <a:pPr marL="0" indent="0">
              <a:buNone/>
            </a:pPr>
            <a:r>
              <a:rPr lang="de-DE" sz="1200" dirty="0" smtClean="0"/>
              <a:t>Mindestens 38 Kurse müssen eingebracht werden, da sonst nur 7 Defizite möglich wären.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1237</Words>
  <Application>Microsoft Office PowerPoint</Application>
  <PresentationFormat>Bildschirmpräsentation (4:3)</PresentationFormat>
  <Paragraphs>542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Larissa-Design</vt:lpstr>
      <vt:lpstr>Berechnung der Gesamtqualifikation gemäß APO-GOSt B</vt:lpstr>
      <vt:lpstr>Block I: Zulassung zur Abiturprüfung</vt:lpstr>
      <vt:lpstr>Block I: Zulassung zur Abiturprüfung</vt:lpstr>
      <vt:lpstr>Block I: Zulassung zur Abiturprüfung</vt:lpstr>
      <vt:lpstr>Block I: Zulassung zur Abiturprüfung</vt:lpstr>
      <vt:lpstr>Block I: Zulassung zur Abiturprüfung</vt:lpstr>
      <vt:lpstr>Beispiellaufbahn</vt:lpstr>
      <vt:lpstr>Beispiellaufbahn</vt:lpstr>
      <vt:lpstr>Beispiellaufbahn</vt:lpstr>
      <vt:lpstr>Beispiellaufbahn</vt:lpstr>
      <vt:lpstr>Block II: Abiturprüfung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Berechnung der Gesamtqualifikation gemäß APO-GOSt B</dc:title>
  <dc:creator>Walter</dc:creator>
  <cp:lastModifiedBy>Walter</cp:lastModifiedBy>
  <cp:revision>26</cp:revision>
  <dcterms:created xsi:type="dcterms:W3CDTF">2012-03-25T10:09:36Z</dcterms:created>
  <dcterms:modified xsi:type="dcterms:W3CDTF">2012-04-29T16:18:00Z</dcterms:modified>
</cp:coreProperties>
</file>