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11">
  <p:sldMasterIdLst>
    <p:sldMasterId id="2147483660" r:id="rId1"/>
  </p:sldMasterIdLst>
  <p:notesMasterIdLst>
    <p:notesMasterId r:id="rId63"/>
  </p:notesMasterIdLst>
  <p:handoutMasterIdLst>
    <p:handoutMasterId r:id="rId64"/>
  </p:handoutMasterIdLst>
  <p:sldIdLst>
    <p:sldId id="271" r:id="rId2"/>
    <p:sldId id="492" r:id="rId3"/>
    <p:sldId id="493" r:id="rId4"/>
    <p:sldId id="370" r:id="rId5"/>
    <p:sldId id="426" r:id="rId6"/>
    <p:sldId id="452" r:id="rId7"/>
    <p:sldId id="453" r:id="rId8"/>
    <p:sldId id="456" r:id="rId9"/>
    <p:sldId id="458" r:id="rId10"/>
    <p:sldId id="459" r:id="rId11"/>
    <p:sldId id="460" r:id="rId12"/>
    <p:sldId id="483" r:id="rId13"/>
    <p:sldId id="461" r:id="rId14"/>
    <p:sldId id="462" r:id="rId15"/>
    <p:sldId id="463" r:id="rId16"/>
    <p:sldId id="494" r:id="rId17"/>
    <p:sldId id="464" r:id="rId18"/>
    <p:sldId id="467" r:id="rId19"/>
    <p:sldId id="465" r:id="rId20"/>
    <p:sldId id="466" r:id="rId21"/>
    <p:sldId id="454" r:id="rId22"/>
    <p:sldId id="455" r:id="rId23"/>
    <p:sldId id="477" r:id="rId24"/>
    <p:sldId id="478" r:id="rId25"/>
    <p:sldId id="432" r:id="rId26"/>
    <p:sldId id="433" r:id="rId27"/>
    <p:sldId id="427" r:id="rId28"/>
    <p:sldId id="435" r:id="rId29"/>
    <p:sldId id="480" r:id="rId30"/>
    <p:sldId id="495" r:id="rId31"/>
    <p:sldId id="473" r:id="rId32"/>
    <p:sldId id="474" r:id="rId33"/>
    <p:sldId id="468" r:id="rId34"/>
    <p:sldId id="496" r:id="rId35"/>
    <p:sldId id="475" r:id="rId36"/>
    <p:sldId id="476" r:id="rId37"/>
    <p:sldId id="481" r:id="rId38"/>
    <p:sldId id="482" r:id="rId39"/>
    <p:sldId id="484" r:id="rId40"/>
    <p:sldId id="485" r:id="rId41"/>
    <p:sldId id="486" r:id="rId42"/>
    <p:sldId id="487" r:id="rId43"/>
    <p:sldId id="429" r:id="rId44"/>
    <p:sldId id="434" r:id="rId45"/>
    <p:sldId id="479" r:id="rId46"/>
    <p:sldId id="437" r:id="rId47"/>
    <p:sldId id="497" r:id="rId48"/>
    <p:sldId id="438" r:id="rId49"/>
    <p:sldId id="439" r:id="rId50"/>
    <p:sldId id="440" r:id="rId51"/>
    <p:sldId id="441" r:id="rId52"/>
    <p:sldId id="442" r:id="rId53"/>
    <p:sldId id="443" r:id="rId54"/>
    <p:sldId id="444" r:id="rId55"/>
    <p:sldId id="424" r:id="rId56"/>
    <p:sldId id="446" r:id="rId57"/>
    <p:sldId id="498" r:id="rId58"/>
    <p:sldId id="488" r:id="rId59"/>
    <p:sldId id="489" r:id="rId60"/>
    <p:sldId id="499" r:id="rId61"/>
    <p:sldId id="415" r:id="rId62"/>
  </p:sldIdLst>
  <p:sldSz cx="9144000" cy="6858000" type="screen4x3"/>
  <p:notesSz cx="6797675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  <a:srgbClr val="69676D"/>
    <a:srgbClr val="FF66FF"/>
    <a:srgbClr val="00FFFF"/>
    <a:srgbClr val="FFFF00"/>
    <a:srgbClr val="FF00FF"/>
    <a:srgbClr val="CEB966"/>
    <a:srgbClr val="FFFFCC"/>
    <a:srgbClr val="FF7C80"/>
    <a:srgbClr val="F6F3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205" autoAdjust="0"/>
    <p:restoredTop sz="94660"/>
  </p:normalViewPr>
  <p:slideViewPr>
    <p:cSldViewPr>
      <p:cViewPr varScale="1">
        <p:scale>
          <a:sx n="109" d="100"/>
          <a:sy n="109" d="100"/>
        </p:scale>
        <p:origin x="129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notesMaster" Target="notesMasters/notesMaster1.xml"/><Relationship Id="rId68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viewProps" Target="view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29" tIns="45714" rIns="91429" bIns="45714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49689" y="0"/>
            <a:ext cx="2946400" cy="496888"/>
          </a:xfrm>
          <a:prstGeom prst="rect">
            <a:avLst/>
          </a:prstGeom>
        </p:spPr>
        <p:txBody>
          <a:bodyPr vert="horz" lIns="91429" tIns="45714" rIns="91429" bIns="45714" rtlCol="0"/>
          <a:lstStyle>
            <a:lvl1pPr algn="r">
              <a:defRPr sz="1200"/>
            </a:lvl1pPr>
          </a:lstStyle>
          <a:p>
            <a:fld id="{71241051-583E-4832-8D3B-DF70B4D577E9}" type="datetimeFigureOut">
              <a:rPr lang="de-DE" smtClean="0"/>
              <a:t>23.03.2021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29" tIns="45714" rIns="91429" bIns="45714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49689" y="9428163"/>
            <a:ext cx="2946400" cy="496887"/>
          </a:xfrm>
          <a:prstGeom prst="rect">
            <a:avLst/>
          </a:prstGeom>
        </p:spPr>
        <p:txBody>
          <a:bodyPr vert="horz" lIns="91429" tIns="45714" rIns="91429" bIns="45714" rtlCol="0" anchor="b"/>
          <a:lstStyle>
            <a:lvl1pPr algn="r">
              <a:defRPr sz="1200"/>
            </a:lvl1pPr>
          </a:lstStyle>
          <a:p>
            <a:fld id="{81FA261D-8231-4CCB-B63F-43BBAE10F43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252459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29" tIns="45714" rIns="91429" bIns="45714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49689" y="0"/>
            <a:ext cx="2946400" cy="496888"/>
          </a:xfrm>
          <a:prstGeom prst="rect">
            <a:avLst/>
          </a:prstGeom>
        </p:spPr>
        <p:txBody>
          <a:bodyPr vert="horz" lIns="91429" tIns="45714" rIns="91429" bIns="45714" rtlCol="0"/>
          <a:lstStyle>
            <a:lvl1pPr algn="r">
              <a:defRPr sz="1200"/>
            </a:lvl1pPr>
          </a:lstStyle>
          <a:p>
            <a:fld id="{64128B5E-E258-40BD-BFBE-1B956BED61E9}" type="datetimeFigureOut">
              <a:rPr lang="de-DE" smtClean="0"/>
              <a:t>23.03.2021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9" tIns="45714" rIns="91429" bIns="45714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451" y="4776788"/>
            <a:ext cx="5438775" cy="3908425"/>
          </a:xfrm>
          <a:prstGeom prst="rect">
            <a:avLst/>
          </a:prstGeom>
        </p:spPr>
        <p:txBody>
          <a:bodyPr vert="horz" lIns="91429" tIns="45714" rIns="91429" bIns="45714" rtlCol="0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9751"/>
            <a:ext cx="2946400" cy="496888"/>
          </a:xfrm>
          <a:prstGeom prst="rect">
            <a:avLst/>
          </a:prstGeom>
        </p:spPr>
        <p:txBody>
          <a:bodyPr vert="horz" lIns="91429" tIns="45714" rIns="91429" bIns="45714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49689" y="9429751"/>
            <a:ext cx="2946400" cy="496888"/>
          </a:xfrm>
          <a:prstGeom prst="rect">
            <a:avLst/>
          </a:prstGeom>
        </p:spPr>
        <p:txBody>
          <a:bodyPr vert="horz" lIns="91429" tIns="45714" rIns="91429" bIns="45714" rtlCol="0" anchor="b"/>
          <a:lstStyle>
            <a:lvl1pPr algn="r">
              <a:defRPr sz="1200"/>
            </a:lvl1pPr>
          </a:lstStyle>
          <a:p>
            <a:fld id="{BAF155A1-A326-4496-BACA-594DBA47837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86686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F155A1-A326-4496-BACA-594DBA478379}" type="slidenum">
              <a:rPr lang="de-DE" smtClean="0"/>
              <a:t>54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26878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28" name="Datumsplatzhalt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FEF22-120A-4F3C-8B06-9331C97B4A73}" type="datetimeFigureOut">
              <a:rPr lang="de-DE" smtClean="0"/>
              <a:pPr/>
              <a:t>23.03.2021</a:t>
            </a:fld>
            <a:endParaRPr lang="de-DE"/>
          </a:p>
        </p:txBody>
      </p:sp>
      <p:sp>
        <p:nvSpPr>
          <p:cNvPr id="17" name="Fußzeilenplatzhalt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29" name="Foliennummernplatzhalt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52A49-6173-459E-97D9-24D87881890E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9" name="Untertitel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de-DE"/>
              <a:t>Formatvorlage des Untertitelmasters durch Klicken bearbeiten</a:t>
            </a:r>
            <a:endParaRPr kumimoji="0" lang="en-US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de-DE"/>
              <a:t>Textmasterformate durch Klicken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FEF22-120A-4F3C-8B06-9331C97B4A73}" type="datetimeFigureOut">
              <a:rPr lang="de-DE" smtClean="0"/>
              <a:pPr/>
              <a:t>23.03.2021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52A49-6173-459E-97D9-24D87881890E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de-DE"/>
              <a:t>Textmasterformate durch Klicken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FEF22-120A-4F3C-8B06-9331C97B4A73}" type="datetimeFigureOut">
              <a:rPr lang="de-DE" smtClean="0"/>
              <a:pPr/>
              <a:t>23.03.2021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52A49-6173-459E-97D9-24D87881890E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de-DE"/>
              <a:t>Textmasterformate durch Klicken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FEF22-120A-4F3C-8B06-9331C97B4A73}" type="datetimeFigureOut">
              <a:rPr lang="de-DE" smtClean="0"/>
              <a:pPr/>
              <a:t>23.03.2021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52A49-6173-459E-97D9-24D87881890E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FEF22-120A-4F3C-8B06-9331C97B4A73}" type="datetimeFigureOut">
              <a:rPr lang="de-DE" smtClean="0"/>
              <a:pPr/>
              <a:t>23.03.2021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64C52A49-6173-459E-97D9-24D87881890E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de-DE"/>
              <a:t>Textmasterformate durch Klicken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de-DE"/>
              <a:t>Textmasterformate durch Klicken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FEF22-120A-4F3C-8B06-9331C97B4A73}" type="datetimeFigureOut">
              <a:rPr lang="de-DE" smtClean="0"/>
              <a:pPr/>
              <a:t>23.03.2021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52A49-6173-459E-97D9-24D87881890E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e-DE"/>
              <a:t>Textmasterformate durch Klicken bearbeiten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e-DE"/>
              <a:t>Textmasterformate durch Klicken bearbeiten</a:t>
            </a:r>
          </a:p>
        </p:txBody>
      </p:sp>
      <p:sp>
        <p:nvSpPr>
          <p:cNvPr id="5" name="Inhaltsplatzhalt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de-DE"/>
              <a:t>Textmasterformate durch Klicken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/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de-DE"/>
              <a:t>Textmasterformate durch Klicken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FEF22-120A-4F3C-8B06-9331C97B4A73}" type="datetimeFigureOut">
              <a:rPr lang="de-DE" smtClean="0"/>
              <a:pPr/>
              <a:t>23.03.2021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52A49-6173-459E-97D9-24D87881890E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FEF22-120A-4F3C-8B06-9331C97B4A73}" type="datetimeFigureOut">
              <a:rPr lang="de-DE" smtClean="0"/>
              <a:pPr/>
              <a:t>23.03.2021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52A49-6173-459E-97D9-24D87881890E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FEF22-120A-4F3C-8B06-9331C97B4A73}" type="datetimeFigureOut">
              <a:rPr lang="de-DE" smtClean="0"/>
              <a:pPr/>
              <a:t>23.03.2021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52A49-6173-459E-97D9-24D87881890E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de-DE"/>
              <a:t>Textmasterformate durch Klicken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FEF22-120A-4F3C-8B06-9331C97B4A73}" type="datetimeFigureOut">
              <a:rPr lang="de-DE" smtClean="0"/>
              <a:pPr/>
              <a:t>23.03.2021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52A49-6173-459E-97D9-24D87881890E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de-DE">
                <a:solidFill>
                  <a:schemeClr val="lt1"/>
                </a:solidFill>
                <a:latin typeface="+mn-lt"/>
                <a:ea typeface="+mn-ea"/>
                <a:cs typeface="+mn-cs"/>
              </a:rPr>
              <a:t>Bild durch Klicken auf Symbol hinzufügen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FEF22-120A-4F3C-8B06-9331C97B4A73}" type="datetimeFigureOut">
              <a:rPr lang="de-DE" smtClean="0"/>
              <a:pPr/>
              <a:t>23.03.2021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52A49-6173-459E-97D9-24D87881890E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elplatzhalt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13" name="Textplatzhalt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de-DE"/>
              <a:t>Textmasterformate durch Klicken bearbeiten</a:t>
            </a:r>
          </a:p>
          <a:p>
            <a:pPr lvl="1" eaLnBrk="1" latinLnBrk="0" hangingPunct="1"/>
            <a:r>
              <a:rPr kumimoji="0" lang="de-DE"/>
              <a:t>Zweite Ebene</a:t>
            </a:r>
          </a:p>
          <a:p>
            <a:pPr lvl="2" eaLnBrk="1" latinLnBrk="0" hangingPunct="1"/>
            <a:r>
              <a:rPr kumimoji="0" lang="de-DE"/>
              <a:t>Dritte Ebene</a:t>
            </a:r>
          </a:p>
          <a:p>
            <a:pPr lvl="3" eaLnBrk="1" latinLnBrk="0" hangingPunct="1"/>
            <a:r>
              <a:rPr kumimoji="0" lang="de-DE"/>
              <a:t>Vierte Ebene</a:t>
            </a:r>
          </a:p>
          <a:p>
            <a:pPr lvl="4" eaLnBrk="1" latinLnBrk="0" hangingPunct="1"/>
            <a:r>
              <a:rPr kumimoji="0" lang="de-DE"/>
              <a:t>Fünfte Ebene</a:t>
            </a:r>
            <a:endParaRPr kumimoji="0" lang="en-US"/>
          </a:p>
        </p:txBody>
      </p:sp>
      <p:sp>
        <p:nvSpPr>
          <p:cNvPr id="14" name="Datumsplatzhalt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D90FEF22-120A-4F3C-8B06-9331C97B4A73}" type="datetimeFigureOut">
              <a:rPr lang="de-DE" smtClean="0"/>
              <a:pPr/>
              <a:t>23.03.2021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23" name="Foliennummernplatzhalt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4C52A49-6173-459E-97D9-24D87881890E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fade/>
  </p:transition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e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dropbox.com/s/k6damiqqc3spbbb/Kompendium.pdf?dl=0" TargetMode="Externa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0" y="4149080"/>
            <a:ext cx="9144000" cy="2088000"/>
          </a:xfrm>
          <a:solidFill>
            <a:schemeClr val="bg2">
              <a:lumMod val="75000"/>
            </a:schemeClr>
          </a:solidFill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 anchor="ctr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/>
          <a:p>
            <a:pPr defTabSz="180000"/>
            <a:r>
              <a:rPr lang="de-DE" sz="2000" cap="small" dirty="0">
                <a:latin typeface="Garamond" pitchFamily="18" charset="0"/>
              </a:rPr>
              <a:t>	</a:t>
            </a:r>
            <a:r>
              <a:rPr lang="de-DE" sz="4000" u="sng" cap="small" dirty="0">
                <a:latin typeface="Garamond" pitchFamily="18" charset="0"/>
              </a:rPr>
              <a:t>Thema:</a:t>
            </a:r>
            <a:r>
              <a:rPr lang="de-DE" sz="4000" cap="small" dirty="0">
                <a:latin typeface="Garamond" pitchFamily="18" charset="0"/>
              </a:rPr>
              <a:t/>
            </a:r>
            <a:br>
              <a:rPr lang="de-DE" sz="4000" cap="small" dirty="0">
                <a:latin typeface="Garamond" pitchFamily="18" charset="0"/>
              </a:rPr>
            </a:br>
            <a:r>
              <a:rPr lang="de-DE" sz="4000" cap="small" dirty="0">
                <a:latin typeface="Garamond" pitchFamily="18" charset="0"/>
              </a:rPr>
              <a:t>  Bildungsgang in der </a:t>
            </a:r>
            <a:br>
              <a:rPr lang="de-DE" sz="4000" cap="small" dirty="0">
                <a:latin typeface="Garamond" pitchFamily="18" charset="0"/>
              </a:rPr>
            </a:br>
            <a:r>
              <a:rPr lang="de-DE" sz="4000" cap="small" dirty="0">
                <a:latin typeface="Garamond" pitchFamily="18" charset="0"/>
              </a:rPr>
              <a:t>gymnasialen </a:t>
            </a:r>
            <a:r>
              <a:rPr lang="de-DE" sz="4000" cap="small" dirty="0" smtClean="0">
                <a:latin typeface="Garamond" pitchFamily="18" charset="0"/>
              </a:rPr>
              <a:t>Oberstufe</a:t>
            </a:r>
            <a:endParaRPr lang="de-DE" sz="2400" cap="small" dirty="0"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+mn-lt"/>
            </a:endParaRP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5980" y="476672"/>
            <a:ext cx="3132040" cy="3132040"/>
          </a:xfrm>
          <a:prstGeom prst="rect">
            <a:avLst/>
          </a:prstGeom>
          <a:ln>
            <a:noFill/>
          </a:ln>
          <a:effectLst>
            <a:outerShdw blurRad="50800" dist="50800" dir="5400000" algn="ctr" rotWithShape="0">
              <a:schemeClr val="tx1">
                <a:lumMod val="65000"/>
              </a:schemeClr>
            </a:outerShdw>
          </a:effec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0" y="2636912"/>
            <a:ext cx="9144000" cy="1224136"/>
          </a:xfrm>
          <a:solidFill>
            <a:schemeClr val="bg2">
              <a:lumMod val="75000"/>
            </a:schemeClr>
          </a:solidFill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 anchor="ctr">
            <a:normAutofit fontScale="90000"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/>
          <a:p>
            <a:pPr defTabSz="180000"/>
            <a:r>
              <a:rPr lang="de-DE" sz="4400" cap="small" dirty="0">
                <a:latin typeface="Garamond" pitchFamily="18" charset="0"/>
              </a:rPr>
              <a:t>Organisation in der Oberstufe: Entschuldigungsverfahren</a:t>
            </a:r>
            <a:endParaRPr lang="de-DE" sz="4400" cap="small" dirty="0"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6770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075374"/>
          </a:xfrm>
          <a:solidFill>
            <a:schemeClr val="bg2">
              <a:lumMod val="75000"/>
            </a:schemeClr>
          </a:solidFill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 anchor="ctr">
            <a:normAutofit fontScale="90000"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/>
          <a:p>
            <a:pPr defTabSz="180000"/>
            <a:r>
              <a:rPr lang="de-DE" sz="4400" cap="small" dirty="0">
                <a:latin typeface="Garamond" pitchFamily="18" charset="0"/>
              </a:rPr>
              <a:t>Organisation in der Oberstufe: Entschuldigungsverfahren</a:t>
            </a:r>
            <a:endParaRPr lang="de-DE" sz="4400" cap="small" dirty="0"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+mn-lt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990" t="22145" r="-35990" b="-4830"/>
          <a:stretch/>
        </p:blipFill>
        <p:spPr bwMode="auto">
          <a:xfrm>
            <a:off x="3836845" y="1124744"/>
            <a:ext cx="12192000" cy="806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hteck 6"/>
          <p:cNvSpPr/>
          <p:nvPr/>
        </p:nvSpPr>
        <p:spPr>
          <a:xfrm>
            <a:off x="179512" y="1276867"/>
            <a:ext cx="3456384" cy="2800205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 smtClean="0">
              <a:solidFill>
                <a:schemeClr val="bg1"/>
              </a:solidFill>
            </a:endParaRPr>
          </a:p>
          <a:p>
            <a:pPr marL="285750" indent="-285750" algn="ctr">
              <a:buFontTx/>
              <a:buChar char="-"/>
            </a:pPr>
            <a:r>
              <a:rPr lang="de-DE" sz="2000" dirty="0" smtClean="0">
                <a:solidFill>
                  <a:schemeClr val="bg1"/>
                </a:solidFill>
              </a:rPr>
              <a:t>Bei Erkrankung vor Unterrichtsbeginn in der Schule im Sekretariat anrufen (AB)</a:t>
            </a:r>
          </a:p>
          <a:p>
            <a:pPr marL="285750" indent="-285750" algn="ctr">
              <a:buFontTx/>
              <a:buChar char="-"/>
            </a:pPr>
            <a:r>
              <a:rPr lang="de-DE" sz="2000" dirty="0" smtClean="0">
                <a:solidFill>
                  <a:schemeClr val="bg1"/>
                </a:solidFill>
              </a:rPr>
              <a:t>Bei Erkrankung im Verlauf eines Schultages im Sekretariat abmelden</a:t>
            </a:r>
          </a:p>
          <a:p>
            <a:pPr marL="285750" indent="-285750" algn="ctr">
              <a:buFontTx/>
              <a:buChar char="-"/>
            </a:pPr>
            <a:r>
              <a:rPr lang="de-DE" sz="2000" dirty="0" smtClean="0">
                <a:solidFill>
                  <a:schemeClr val="bg1"/>
                </a:solidFill>
              </a:rPr>
              <a:t>Entschuldigung über ein Entschuldigungsheft</a:t>
            </a:r>
          </a:p>
          <a:p>
            <a:pPr algn="ctr"/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5" name="Rechteck 4"/>
          <p:cNvSpPr/>
          <p:nvPr/>
        </p:nvSpPr>
        <p:spPr>
          <a:xfrm>
            <a:off x="179512" y="4149080"/>
            <a:ext cx="3456384" cy="2584181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 smtClean="0">
              <a:solidFill>
                <a:schemeClr val="bg1"/>
              </a:solidFill>
            </a:endParaRPr>
          </a:p>
          <a:p>
            <a:pPr algn="ctr"/>
            <a:r>
              <a:rPr lang="de-DE" sz="2000" dirty="0" smtClean="0">
                <a:solidFill>
                  <a:schemeClr val="bg1"/>
                </a:solidFill>
              </a:rPr>
              <a:t>- Versäumte Stunden eintragen (dabei mehrere Tage zusammenfassen)</a:t>
            </a:r>
          </a:p>
          <a:p>
            <a:pPr algn="ctr"/>
            <a:endParaRPr lang="de-DE" sz="2000" dirty="0">
              <a:solidFill>
                <a:schemeClr val="bg1"/>
              </a:solidFill>
            </a:endParaRPr>
          </a:p>
          <a:p>
            <a:pPr algn="ctr"/>
            <a:r>
              <a:rPr lang="de-DE" sz="2000" dirty="0" smtClean="0">
                <a:solidFill>
                  <a:schemeClr val="bg1"/>
                </a:solidFill>
              </a:rPr>
              <a:t>- In der nächsten Stunde nach „Rückkehr“ den Fachlehrern zur Unterschrift vorlegen</a:t>
            </a:r>
          </a:p>
          <a:p>
            <a:pPr algn="ctr"/>
            <a:endParaRPr lang="de-DE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62846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animBg="1"/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00000"/>
          </a:xfrm>
          <a:solidFill>
            <a:schemeClr val="bg2">
              <a:lumMod val="75000"/>
            </a:schemeClr>
          </a:solidFill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 anchor="ctr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/>
          <a:p>
            <a:pPr defTabSz="180000"/>
            <a:r>
              <a:rPr lang="de-DE" sz="3600" cap="small" dirty="0">
                <a:latin typeface="Garamond" pitchFamily="18" charset="0"/>
              </a:rPr>
              <a:t>Organisation in der Oberstufe: Entschuldigungsverfahren</a:t>
            </a:r>
            <a:endParaRPr lang="de-DE" sz="3600" cap="small" dirty="0"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+mn-lt"/>
            </a:endParaRPr>
          </a:p>
        </p:txBody>
      </p:sp>
      <p:sp>
        <p:nvSpPr>
          <p:cNvPr id="18" name="Rechteck 17"/>
          <p:cNvSpPr/>
          <p:nvPr/>
        </p:nvSpPr>
        <p:spPr>
          <a:xfrm>
            <a:off x="179512" y="1916832"/>
            <a:ext cx="8784976" cy="3096344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u="sng" dirty="0" smtClean="0">
                <a:solidFill>
                  <a:schemeClr val="bg1"/>
                </a:solidFill>
              </a:rPr>
              <a:t>Besonderheit bei Klausuren</a:t>
            </a:r>
          </a:p>
          <a:p>
            <a:pPr algn="ctr"/>
            <a:endParaRPr lang="de-DE" sz="2000" dirty="0">
              <a:solidFill>
                <a:schemeClr val="bg1"/>
              </a:solidFill>
            </a:endParaRPr>
          </a:p>
          <a:p>
            <a:pPr algn="ctr"/>
            <a:r>
              <a:rPr lang="de-DE" sz="2000" dirty="0" smtClean="0">
                <a:solidFill>
                  <a:schemeClr val="bg1"/>
                </a:solidFill>
              </a:rPr>
              <a:t>Im </a:t>
            </a:r>
            <a:r>
              <a:rPr lang="de-DE" sz="2000" dirty="0">
                <a:solidFill>
                  <a:schemeClr val="bg1"/>
                </a:solidFill>
              </a:rPr>
              <a:t>Krankheitsfall kann eine Nachschreibklausur nur dann gestellt werden, wenn folgende </a:t>
            </a:r>
            <a:r>
              <a:rPr lang="de-DE" sz="2000" b="1" u="sng" dirty="0">
                <a:solidFill>
                  <a:srgbClr val="FF0000"/>
                </a:solidFill>
              </a:rPr>
              <a:t>sämtliche Bedingungen </a:t>
            </a:r>
            <a:r>
              <a:rPr lang="de-DE" sz="2000" dirty="0">
                <a:solidFill>
                  <a:schemeClr val="bg1"/>
                </a:solidFill>
              </a:rPr>
              <a:t>erfüllt werden (ansonsten Bewertung mit „6“):</a:t>
            </a:r>
          </a:p>
          <a:p>
            <a:pPr algn="ctr"/>
            <a:r>
              <a:rPr lang="de-DE" sz="2000" dirty="0">
                <a:solidFill>
                  <a:schemeClr val="bg1"/>
                </a:solidFill>
              </a:rPr>
              <a:t> </a:t>
            </a:r>
          </a:p>
          <a:p>
            <a:pPr marL="342900" indent="-342900">
              <a:buAutoNum type="arabicPeriod"/>
            </a:pPr>
            <a:r>
              <a:rPr lang="de-DE" sz="2000" dirty="0">
                <a:solidFill>
                  <a:schemeClr val="bg1"/>
                </a:solidFill>
              </a:rPr>
              <a:t>Anruf im Sekretariat vor Unterrichtsbeginn</a:t>
            </a:r>
          </a:p>
          <a:p>
            <a:pPr marL="342900" indent="-342900">
              <a:buAutoNum type="arabicPeriod"/>
            </a:pPr>
            <a:r>
              <a:rPr lang="de-DE" sz="2000" dirty="0">
                <a:solidFill>
                  <a:schemeClr val="bg1"/>
                </a:solidFill>
              </a:rPr>
              <a:t>Ärztliche Behandlung</a:t>
            </a:r>
          </a:p>
          <a:p>
            <a:pPr marL="342900" indent="-342900">
              <a:buAutoNum type="arabicPeriod"/>
            </a:pPr>
            <a:r>
              <a:rPr lang="de-DE" sz="2000" dirty="0">
                <a:solidFill>
                  <a:schemeClr val="bg1"/>
                </a:solidFill>
              </a:rPr>
              <a:t>Einreichen eines ärztlichen Attests </a:t>
            </a:r>
            <a:r>
              <a:rPr lang="de-DE" sz="2000" b="1" u="sng" dirty="0">
                <a:solidFill>
                  <a:srgbClr val="FF0000"/>
                </a:solidFill>
              </a:rPr>
              <a:t>am gleichen Tag </a:t>
            </a:r>
            <a:r>
              <a:rPr lang="de-DE" sz="2000" dirty="0">
                <a:solidFill>
                  <a:schemeClr val="bg1"/>
                </a:solidFill>
              </a:rPr>
              <a:t>(Fax, Mail etc. reicht zunächst)</a:t>
            </a:r>
          </a:p>
        </p:txBody>
      </p:sp>
    </p:spTree>
    <p:extLst>
      <p:ext uri="{BB962C8B-B14F-4D97-AF65-F5344CB8AC3E}">
        <p14:creationId xmlns:p14="http://schemas.microsoft.com/office/powerpoint/2010/main" val="14968446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0" y="2636912"/>
            <a:ext cx="9144000" cy="1224136"/>
          </a:xfrm>
          <a:solidFill>
            <a:schemeClr val="bg2">
              <a:lumMod val="75000"/>
            </a:schemeClr>
          </a:solidFill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 anchor="ctr">
            <a:normAutofit fontScale="90000"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/>
          <a:p>
            <a:pPr defTabSz="180000"/>
            <a:r>
              <a:rPr lang="de-DE" sz="4400" cap="small" dirty="0">
                <a:latin typeface="Garamond" pitchFamily="18" charset="0"/>
              </a:rPr>
              <a:t>Organisation in der Oberstufe: Beurlaubungsverfahren</a:t>
            </a:r>
            <a:endParaRPr lang="de-DE" sz="4400" cap="small" dirty="0"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0749819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075374"/>
          </a:xfrm>
          <a:solidFill>
            <a:schemeClr val="bg2">
              <a:lumMod val="75000"/>
            </a:schemeClr>
          </a:solidFill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 anchor="ctr">
            <a:normAutofit fontScale="90000"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/>
          <a:p>
            <a:pPr defTabSz="180000"/>
            <a:r>
              <a:rPr lang="de-DE" sz="4400" cap="small" dirty="0">
                <a:latin typeface="Garamond" pitchFamily="18" charset="0"/>
              </a:rPr>
              <a:t>Organisation in der Oberstufe: Beurlaubungsverfahren</a:t>
            </a:r>
            <a:endParaRPr lang="de-DE" sz="4400" cap="small" dirty="0"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+mn-lt"/>
            </a:endParaRPr>
          </a:p>
        </p:txBody>
      </p:sp>
      <p:sp>
        <p:nvSpPr>
          <p:cNvPr id="5" name="Rechteck 4"/>
          <p:cNvSpPr/>
          <p:nvPr/>
        </p:nvSpPr>
        <p:spPr>
          <a:xfrm>
            <a:off x="107504" y="1161750"/>
            <a:ext cx="5112568" cy="648072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de-DE" sz="2000" dirty="0">
                <a:solidFill>
                  <a:srgbClr val="FF0000"/>
                </a:solidFill>
              </a:rPr>
              <a:t>Beurlaubung bei vorhersehbarem Fehlen in der Zukunft erforderlich</a:t>
            </a:r>
          </a:p>
        </p:txBody>
      </p:sp>
      <p:sp>
        <p:nvSpPr>
          <p:cNvPr id="6" name="Rechteck 5"/>
          <p:cNvSpPr/>
          <p:nvPr/>
        </p:nvSpPr>
        <p:spPr>
          <a:xfrm>
            <a:off x="107504" y="2000159"/>
            <a:ext cx="5112568" cy="956738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de-DE" sz="2000" dirty="0">
                <a:solidFill>
                  <a:schemeClr val="bg1"/>
                </a:solidFill>
              </a:rPr>
              <a:t>Nebenstehendes Formular von der Homepage herunterladen (Service &gt; Infos Oberstufe) und ausfüllen</a:t>
            </a:r>
          </a:p>
        </p:txBody>
      </p:sp>
      <p:sp>
        <p:nvSpPr>
          <p:cNvPr id="7" name="Rechteck 6"/>
          <p:cNvSpPr/>
          <p:nvPr/>
        </p:nvSpPr>
        <p:spPr>
          <a:xfrm>
            <a:off x="107504" y="3624996"/>
            <a:ext cx="5112568" cy="1656184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de-DE" sz="2000" dirty="0">
                <a:solidFill>
                  <a:schemeClr val="bg1"/>
                </a:solidFill>
              </a:rPr>
              <a:t>Ausgefülltes Formular (möglichst mit Beleg) von einem der Beratungslehrer, in Ausnahmefällen vom Schulleiter (mehr als 2 Tage, Tag direkt vor oder nach den Ferien) unterschreiben lassen</a:t>
            </a:r>
          </a:p>
        </p:txBody>
      </p:sp>
      <p:sp>
        <p:nvSpPr>
          <p:cNvPr id="8" name="Rechteck 7"/>
          <p:cNvSpPr/>
          <p:nvPr/>
        </p:nvSpPr>
        <p:spPr>
          <a:xfrm>
            <a:off x="107504" y="5949280"/>
            <a:ext cx="5112568" cy="792088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de-DE" sz="2000" dirty="0">
                <a:solidFill>
                  <a:schemeClr val="bg1"/>
                </a:solidFill>
              </a:rPr>
              <a:t>Zusammen mit dem Entschuldigungsheft den betroffenen Fachlehrkräften vorzeigen </a:t>
            </a:r>
          </a:p>
        </p:txBody>
      </p:sp>
      <p:sp>
        <p:nvSpPr>
          <p:cNvPr id="9" name="Pfeil nach unten 8"/>
          <p:cNvSpPr/>
          <p:nvPr/>
        </p:nvSpPr>
        <p:spPr>
          <a:xfrm>
            <a:off x="2231740" y="3074922"/>
            <a:ext cx="864096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Pfeil nach unten 9"/>
          <p:cNvSpPr/>
          <p:nvPr/>
        </p:nvSpPr>
        <p:spPr>
          <a:xfrm>
            <a:off x="2231740" y="5399206"/>
            <a:ext cx="864096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88666294"/>
              </p:ext>
            </p:extLst>
          </p:nvPr>
        </p:nvGraphicFramePr>
        <p:xfrm>
          <a:off x="5292080" y="1177941"/>
          <a:ext cx="3816424" cy="54007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1" name="Acrobat Document" r:id="rId3" imgW="5667214" imgH="8019731" progId="AcroExch.Document.DC">
                  <p:embed/>
                </p:oleObj>
              </mc:Choice>
              <mc:Fallback>
                <p:oleObj name="Acrobat Document" r:id="rId3" imgW="5667214" imgH="8019731" progId="AcroExch.Document.DC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292080" y="1177941"/>
                        <a:ext cx="3816424" cy="540079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351197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0" y="2636912"/>
            <a:ext cx="9144000" cy="1224136"/>
          </a:xfrm>
          <a:solidFill>
            <a:schemeClr val="bg2">
              <a:lumMod val="75000"/>
            </a:schemeClr>
          </a:solidFill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 anchor="ctr">
            <a:normAutofit fontScale="90000"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/>
          <a:p>
            <a:pPr defTabSz="180000"/>
            <a:r>
              <a:rPr lang="de-DE" sz="4400" cap="small" dirty="0">
                <a:latin typeface="Garamond" pitchFamily="18" charset="0"/>
              </a:rPr>
              <a:t>Dauer der gymnasialen Oberstufe: Verweildauer</a:t>
            </a:r>
            <a:endParaRPr lang="de-DE" sz="4400" cap="small" dirty="0"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1436180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314246"/>
          </a:xfrm>
          <a:solidFill>
            <a:schemeClr val="bg2">
              <a:lumMod val="75000"/>
            </a:schemeClr>
          </a:solidFill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 anchor="ctr">
            <a:normAutofit fontScale="90000"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/>
          <a:p>
            <a:pPr defTabSz="180000"/>
            <a:r>
              <a:rPr lang="de-DE" sz="4400" cap="small" dirty="0">
                <a:latin typeface="Garamond" pitchFamily="18" charset="0"/>
              </a:rPr>
              <a:t>Dauer der gymnasialen </a:t>
            </a:r>
            <a:r>
              <a:rPr lang="de-DE" sz="4400" cap="small" dirty="0" smtClean="0">
                <a:latin typeface="Garamond" pitchFamily="18" charset="0"/>
              </a:rPr>
              <a:t>Oberstufe</a:t>
            </a:r>
            <a:endParaRPr lang="de-DE" sz="4400" cap="small" dirty="0"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+mn-lt"/>
            </a:endParaRPr>
          </a:p>
        </p:txBody>
      </p:sp>
      <p:sp>
        <p:nvSpPr>
          <p:cNvPr id="24" name="Rechteck 23"/>
          <p:cNvSpPr/>
          <p:nvPr/>
        </p:nvSpPr>
        <p:spPr>
          <a:xfrm>
            <a:off x="690244" y="1983009"/>
            <a:ext cx="7775796" cy="159195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r>
              <a:rPr lang="de-DE" dirty="0">
                <a:solidFill>
                  <a:schemeClr val="bg1"/>
                </a:solidFill>
              </a:rPr>
              <a:t>	</a:t>
            </a:r>
            <a:r>
              <a:rPr lang="de-DE" sz="2000" dirty="0">
                <a:solidFill>
                  <a:srgbClr val="FF0000"/>
                </a:solidFill>
              </a:rPr>
              <a:t>Einführungsphase      	       EF		1 Jahr</a:t>
            </a:r>
          </a:p>
          <a:p>
            <a:r>
              <a:rPr lang="de-DE" sz="2000" dirty="0">
                <a:solidFill>
                  <a:schemeClr val="bg1"/>
                </a:solidFill>
              </a:rPr>
              <a:t>	</a:t>
            </a:r>
            <a:r>
              <a:rPr lang="de-DE" sz="2000" dirty="0">
                <a:solidFill>
                  <a:schemeClr val="accent6">
                    <a:lumMod val="50000"/>
                  </a:schemeClr>
                </a:solidFill>
              </a:rPr>
              <a:t>Qualifikationsphase 	Q1 und Q2	2 Jahre</a:t>
            </a:r>
          </a:p>
          <a:p>
            <a:endParaRPr lang="de-DE" sz="2000" dirty="0">
              <a:solidFill>
                <a:schemeClr val="bg1"/>
              </a:solidFill>
            </a:endParaRPr>
          </a:p>
          <a:p>
            <a:pPr algn="ctr"/>
            <a:r>
              <a:rPr lang="de-DE" sz="2000" dirty="0">
                <a:solidFill>
                  <a:schemeClr val="bg1"/>
                </a:solidFill>
              </a:rPr>
              <a:t>Bei erfolgreicher </a:t>
            </a:r>
            <a:r>
              <a:rPr lang="de-DE" sz="2000" b="1" u="sng" dirty="0">
                <a:solidFill>
                  <a:schemeClr val="bg1"/>
                </a:solidFill>
              </a:rPr>
              <a:t>Zulassung</a:t>
            </a:r>
            <a:r>
              <a:rPr lang="de-DE" sz="2000" dirty="0">
                <a:solidFill>
                  <a:schemeClr val="bg1"/>
                </a:solidFill>
              </a:rPr>
              <a:t> zur Abiturprüfung wird in der Jahrgangsstufe Q2 die </a:t>
            </a:r>
            <a:r>
              <a:rPr lang="de-DE" sz="2000" b="1" u="sng" dirty="0">
                <a:solidFill>
                  <a:schemeClr val="bg1"/>
                </a:solidFill>
              </a:rPr>
              <a:t>Abiturprüfung</a:t>
            </a:r>
            <a:r>
              <a:rPr lang="de-DE" sz="2000" dirty="0">
                <a:solidFill>
                  <a:schemeClr val="bg1"/>
                </a:solidFill>
              </a:rPr>
              <a:t> abgelegt.</a:t>
            </a:r>
          </a:p>
        </p:txBody>
      </p:sp>
      <p:sp>
        <p:nvSpPr>
          <p:cNvPr id="30" name="Rechteck 29"/>
          <p:cNvSpPr/>
          <p:nvPr/>
        </p:nvSpPr>
        <p:spPr>
          <a:xfrm>
            <a:off x="690244" y="3574966"/>
            <a:ext cx="7775796" cy="72008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de-DE" sz="2000" dirty="0">
                <a:solidFill>
                  <a:schemeClr val="bg1"/>
                </a:solidFill>
              </a:rPr>
              <a:t>Minimal: 2 Jahre</a:t>
            </a:r>
          </a:p>
          <a:p>
            <a:pPr algn="ctr"/>
            <a:r>
              <a:rPr lang="de-DE" sz="2000" dirty="0">
                <a:solidFill>
                  <a:schemeClr val="bg1"/>
                </a:solidFill>
              </a:rPr>
              <a:t>(bei Überspringen der EF)</a:t>
            </a:r>
          </a:p>
        </p:txBody>
      </p:sp>
      <p:sp>
        <p:nvSpPr>
          <p:cNvPr id="32" name="Rechteck 31"/>
          <p:cNvSpPr/>
          <p:nvPr/>
        </p:nvSpPr>
        <p:spPr>
          <a:xfrm>
            <a:off x="690244" y="1348526"/>
            <a:ext cx="7775796" cy="634483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de-DE" sz="2000" dirty="0">
                <a:solidFill>
                  <a:schemeClr val="bg1"/>
                </a:solidFill>
              </a:rPr>
              <a:t>Regelfall: 3 Jahre</a:t>
            </a:r>
          </a:p>
        </p:txBody>
      </p:sp>
      <p:sp>
        <p:nvSpPr>
          <p:cNvPr id="12" name="Rechteck 11"/>
          <p:cNvSpPr/>
          <p:nvPr/>
        </p:nvSpPr>
        <p:spPr>
          <a:xfrm>
            <a:off x="690244" y="4311379"/>
            <a:ext cx="7775796" cy="1368151"/>
          </a:xfrm>
          <a:prstGeom prst="rect">
            <a:avLst/>
          </a:prstGeom>
          <a:solidFill>
            <a:srgbClr val="FF5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de-DE" sz="2000" dirty="0">
                <a:solidFill>
                  <a:schemeClr val="bg1"/>
                </a:solidFill>
              </a:rPr>
              <a:t>Maximal: 4 Jahre</a:t>
            </a:r>
          </a:p>
          <a:p>
            <a:pPr algn="ctr"/>
            <a:r>
              <a:rPr lang="de-DE" sz="2000" dirty="0">
                <a:solidFill>
                  <a:schemeClr val="bg1"/>
                </a:solidFill>
              </a:rPr>
              <a:t>(z. B. bei einmaliger Wiederholung einer Jahrgangsstufe)</a:t>
            </a:r>
          </a:p>
          <a:p>
            <a:pPr algn="ctr"/>
            <a:r>
              <a:rPr lang="de-DE" sz="2000" dirty="0">
                <a:solidFill>
                  <a:schemeClr val="bg1"/>
                </a:solidFill>
              </a:rPr>
              <a:t>&gt; Wer innerhalb der Vierjahresfrist nicht die Zulassung zur Abiturprüfung schafft, muss die gymnasiale Oberstufe verlassen</a:t>
            </a:r>
          </a:p>
        </p:txBody>
      </p:sp>
      <p:sp>
        <p:nvSpPr>
          <p:cNvPr id="13" name="Rechteck 12"/>
          <p:cNvSpPr/>
          <p:nvPr/>
        </p:nvSpPr>
        <p:spPr>
          <a:xfrm>
            <a:off x="690244" y="5666412"/>
            <a:ext cx="7775796" cy="1024848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de-DE" sz="2000" dirty="0">
                <a:solidFill>
                  <a:schemeClr val="bg1"/>
                </a:solidFill>
              </a:rPr>
              <a:t>In Ausnahmefällen: 5 Jahre</a:t>
            </a:r>
          </a:p>
          <a:p>
            <a:pPr algn="ctr"/>
            <a:r>
              <a:rPr lang="de-DE" sz="2000" dirty="0">
                <a:solidFill>
                  <a:schemeClr val="bg1"/>
                </a:solidFill>
              </a:rPr>
              <a:t>(bei Wiederholung einer Jahrgangsstufe und Nichtbestehen der Abiturprüfung oder längerer Krankheit)</a:t>
            </a:r>
          </a:p>
        </p:txBody>
      </p:sp>
    </p:spTree>
    <p:extLst>
      <p:ext uri="{BB962C8B-B14F-4D97-AF65-F5344CB8AC3E}">
        <p14:creationId xmlns:p14="http://schemas.microsoft.com/office/powerpoint/2010/main" val="2010739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4" grpId="0" animBg="1"/>
      <p:bldP spid="30" grpId="0" animBg="1"/>
      <p:bldP spid="32" grpId="0" animBg="1"/>
      <p:bldP spid="12" grpId="0" animBg="1"/>
      <p:bldP spid="1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0" y="2636912"/>
            <a:ext cx="9144000" cy="1224136"/>
          </a:xfrm>
          <a:solidFill>
            <a:schemeClr val="bg2">
              <a:lumMod val="75000"/>
            </a:schemeClr>
          </a:solidFill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 anchor="ctr">
            <a:normAutofit fontScale="90000"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/>
          <a:p>
            <a:pPr defTabSz="180000"/>
            <a:r>
              <a:rPr lang="de-DE" sz="4400" cap="small" dirty="0">
                <a:latin typeface="Garamond" pitchFamily="18" charset="0"/>
              </a:rPr>
              <a:t>Dauer der gymnasialen Oberstufe: Auslandsaufenthalt</a:t>
            </a:r>
            <a:endParaRPr lang="de-DE" sz="4400" cap="small" dirty="0"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486507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314246"/>
          </a:xfrm>
          <a:solidFill>
            <a:schemeClr val="bg2">
              <a:lumMod val="75000"/>
            </a:schemeClr>
          </a:solidFill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 anchor="ctr">
            <a:normAutofit fontScale="90000"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/>
          <a:p>
            <a:pPr defTabSz="180000"/>
            <a:r>
              <a:rPr lang="de-DE" sz="4400" cap="small" dirty="0">
                <a:latin typeface="Garamond" pitchFamily="18" charset="0"/>
              </a:rPr>
              <a:t>Dauer der gymnasialen Oberstufe:</a:t>
            </a:r>
            <a:br>
              <a:rPr lang="de-DE" sz="4400" cap="small" dirty="0">
                <a:latin typeface="Garamond" pitchFamily="18" charset="0"/>
              </a:rPr>
            </a:br>
            <a:r>
              <a:rPr lang="de-DE" sz="4400" cap="small" dirty="0">
                <a:latin typeface="Garamond" pitchFamily="18" charset="0"/>
              </a:rPr>
              <a:t>Auslandsaufenthalt</a:t>
            </a:r>
            <a:endParaRPr lang="de-DE" sz="4400" cap="small" dirty="0"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+mn-lt"/>
            </a:endParaRPr>
          </a:p>
        </p:txBody>
      </p:sp>
      <p:sp>
        <p:nvSpPr>
          <p:cNvPr id="32" name="Rechteck 31"/>
          <p:cNvSpPr/>
          <p:nvPr/>
        </p:nvSpPr>
        <p:spPr>
          <a:xfrm>
            <a:off x="690244" y="1348527"/>
            <a:ext cx="7775796" cy="424290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de-DE" sz="2400" b="1" dirty="0">
                <a:solidFill>
                  <a:schemeClr val="bg1"/>
                </a:solidFill>
              </a:rPr>
              <a:t>Grundsätze</a:t>
            </a:r>
          </a:p>
        </p:txBody>
      </p:sp>
      <p:sp>
        <p:nvSpPr>
          <p:cNvPr id="4" name="Rechteck 3"/>
          <p:cNvSpPr/>
          <p:nvPr/>
        </p:nvSpPr>
        <p:spPr>
          <a:xfrm>
            <a:off x="684102" y="2060848"/>
            <a:ext cx="7775796" cy="424290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de-DE" sz="2000" dirty="0">
                <a:solidFill>
                  <a:schemeClr val="bg1"/>
                </a:solidFill>
              </a:rPr>
              <a:t>1. Entscheidung über Antrag auf Beurlaubung beim Schulleiter</a:t>
            </a:r>
            <a:endParaRPr lang="de-DE" sz="2000" b="1" dirty="0">
              <a:solidFill>
                <a:schemeClr val="bg1"/>
              </a:solidFill>
            </a:endParaRPr>
          </a:p>
        </p:txBody>
      </p:sp>
      <p:sp>
        <p:nvSpPr>
          <p:cNvPr id="5" name="Rechteck 4"/>
          <p:cNvSpPr/>
          <p:nvPr/>
        </p:nvSpPr>
        <p:spPr>
          <a:xfrm>
            <a:off x="669294" y="2636912"/>
            <a:ext cx="7775796" cy="424290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de-DE" sz="2000" dirty="0">
                <a:solidFill>
                  <a:schemeClr val="bg1"/>
                </a:solidFill>
              </a:rPr>
              <a:t>2. Generelle Förderungswürdigkeit &gt; Beurlaubung der Regelfall</a:t>
            </a:r>
            <a:endParaRPr lang="de-DE" sz="2000" b="1" dirty="0">
              <a:solidFill>
                <a:schemeClr val="bg1"/>
              </a:solidFill>
            </a:endParaRPr>
          </a:p>
        </p:txBody>
      </p:sp>
      <p:sp>
        <p:nvSpPr>
          <p:cNvPr id="6" name="Rechteck 5"/>
          <p:cNvSpPr/>
          <p:nvPr/>
        </p:nvSpPr>
        <p:spPr>
          <a:xfrm>
            <a:off x="684102" y="3218093"/>
            <a:ext cx="7775796" cy="405523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de-DE" sz="2000" dirty="0">
                <a:solidFill>
                  <a:schemeClr val="bg1"/>
                </a:solidFill>
              </a:rPr>
              <a:t>3. Fortsetzung der Schullaufbahn, wo sie unterbrochen wurde</a:t>
            </a:r>
            <a:endParaRPr lang="de-DE" sz="2000" b="1" dirty="0">
              <a:solidFill>
                <a:schemeClr val="bg1"/>
              </a:solidFill>
            </a:endParaRPr>
          </a:p>
        </p:txBody>
      </p:sp>
      <p:sp>
        <p:nvSpPr>
          <p:cNvPr id="7" name="Rechteck 6"/>
          <p:cNvSpPr/>
          <p:nvPr/>
        </p:nvSpPr>
        <p:spPr>
          <a:xfrm>
            <a:off x="684102" y="3780507"/>
            <a:ext cx="7775796" cy="440581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de-DE" sz="2000" dirty="0">
                <a:solidFill>
                  <a:schemeClr val="bg1"/>
                </a:solidFill>
              </a:rPr>
              <a:t>4. In diesem Fall keine Anrechnung auf die Höchstverweildauer</a:t>
            </a:r>
            <a:endParaRPr lang="de-DE" sz="2000" b="1" dirty="0">
              <a:solidFill>
                <a:schemeClr val="bg1"/>
              </a:solidFill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669294" y="4356571"/>
            <a:ext cx="7775796" cy="728613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de-DE" sz="2000" dirty="0">
                <a:solidFill>
                  <a:schemeClr val="bg1"/>
                </a:solidFill>
              </a:rPr>
              <a:t>5. Anrechnung auf die Höchstverweildauer nur bei „Auslassen“ der EF</a:t>
            </a:r>
            <a:endParaRPr lang="de-DE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48215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2" grpId="0" animBg="1"/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314246"/>
          </a:xfrm>
          <a:solidFill>
            <a:schemeClr val="bg2">
              <a:lumMod val="75000"/>
            </a:schemeClr>
          </a:solidFill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 anchor="ctr">
            <a:normAutofit fontScale="90000"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/>
          <a:p>
            <a:pPr defTabSz="180000"/>
            <a:r>
              <a:rPr lang="de-DE" sz="4400" cap="small" dirty="0">
                <a:latin typeface="Garamond" pitchFamily="18" charset="0"/>
              </a:rPr>
              <a:t>Dauer der gymnasialen Oberstufe:</a:t>
            </a:r>
            <a:br>
              <a:rPr lang="de-DE" sz="4400" cap="small" dirty="0">
                <a:latin typeface="Garamond" pitchFamily="18" charset="0"/>
              </a:rPr>
            </a:br>
            <a:r>
              <a:rPr lang="de-DE" sz="4400" cap="small" dirty="0">
                <a:latin typeface="Garamond" pitchFamily="18" charset="0"/>
              </a:rPr>
              <a:t>Auslandsaufenthalt</a:t>
            </a:r>
            <a:endParaRPr lang="de-DE" sz="4400" cap="small" dirty="0"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+mn-lt"/>
            </a:endParaRPr>
          </a:p>
        </p:txBody>
      </p:sp>
      <p:sp>
        <p:nvSpPr>
          <p:cNvPr id="32" name="Rechteck 31"/>
          <p:cNvSpPr/>
          <p:nvPr/>
        </p:nvSpPr>
        <p:spPr>
          <a:xfrm>
            <a:off x="690244" y="1348527"/>
            <a:ext cx="7775796" cy="424290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de-DE" sz="2400" b="1" dirty="0">
                <a:solidFill>
                  <a:schemeClr val="bg1"/>
                </a:solidFill>
              </a:rPr>
              <a:t>Fall 1: Ganzjähriger Auslandsaufenthalt</a:t>
            </a:r>
          </a:p>
        </p:txBody>
      </p:sp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0443793"/>
              </p:ext>
            </p:extLst>
          </p:nvPr>
        </p:nvGraphicFramePr>
        <p:xfrm>
          <a:off x="107504" y="1835402"/>
          <a:ext cx="8856984" cy="2377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52328">
                  <a:extLst>
                    <a:ext uri="{9D8B030D-6E8A-4147-A177-3AD203B41FA5}">
                      <a16:colId xmlns:a16="http://schemas.microsoft.com/office/drawing/2014/main" val="1807012683"/>
                    </a:ext>
                  </a:extLst>
                </a:gridCol>
                <a:gridCol w="2952328">
                  <a:extLst>
                    <a:ext uri="{9D8B030D-6E8A-4147-A177-3AD203B41FA5}">
                      <a16:colId xmlns:a16="http://schemas.microsoft.com/office/drawing/2014/main" val="2707300470"/>
                    </a:ext>
                  </a:extLst>
                </a:gridCol>
                <a:gridCol w="2952328">
                  <a:extLst>
                    <a:ext uri="{9D8B030D-6E8A-4147-A177-3AD203B41FA5}">
                      <a16:colId xmlns:a16="http://schemas.microsoft.com/office/drawing/2014/main" val="3231244435"/>
                    </a:ext>
                  </a:extLst>
                </a:gridCol>
              </a:tblGrid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de-DE" sz="2000" dirty="0"/>
                        <a:t>Alternative 1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/>
                        <a:t>Alternative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/>
                        <a:t>Alternative 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9098232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de-DE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/>
                        <a:t>Q2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/>
                        <a:t>Q2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85318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sz="2000" dirty="0"/>
                        <a:t>Q2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/>
                        <a:t>Q1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/>
                        <a:t>Q1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400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sz="2000" dirty="0"/>
                        <a:t>Q1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/>
                        <a:t>EF</a:t>
                      </a: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solidFill>
                            <a:schemeClr val="tx1"/>
                          </a:solidFill>
                        </a:rPr>
                        <a:t>Auslandsjahr</a:t>
                      </a: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64098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solidFill>
                            <a:schemeClr val="tx1"/>
                          </a:solidFill>
                        </a:rPr>
                        <a:t>Auslandsjahr</a:t>
                      </a: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solidFill>
                            <a:schemeClr val="tx1"/>
                          </a:solidFill>
                        </a:rPr>
                        <a:t>Auslandsjahr</a:t>
                      </a: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/>
                        <a:t>EF</a:t>
                      </a: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0307372"/>
                  </a:ext>
                </a:extLst>
              </a:tr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de-DE" sz="2000" dirty="0"/>
                        <a:t>Sekundarstufe I (Klasse 9 bzw. 10)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1977485"/>
                  </a:ext>
                </a:extLst>
              </a:tr>
            </a:tbl>
          </a:graphicData>
        </a:graphic>
      </p:graphicFrame>
      <p:sp>
        <p:nvSpPr>
          <p:cNvPr id="9" name="Rechteck 8"/>
          <p:cNvSpPr/>
          <p:nvPr/>
        </p:nvSpPr>
        <p:spPr>
          <a:xfrm>
            <a:off x="684102" y="4275427"/>
            <a:ext cx="7775796" cy="2448272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de-DE" sz="2000" b="1" u="sng" dirty="0">
                <a:solidFill>
                  <a:schemeClr val="bg1"/>
                </a:solidFill>
              </a:rPr>
              <a:t>Bedingungen für Alternative 1 (leistungsstarke Schüler/innen):</a:t>
            </a:r>
          </a:p>
          <a:p>
            <a:endParaRPr lang="de-DE" sz="2000" dirty="0">
              <a:solidFill>
                <a:schemeClr val="bg1"/>
              </a:solidFill>
            </a:endParaRPr>
          </a:p>
          <a:p>
            <a:pPr marL="342900" indent="-342900">
              <a:buFontTx/>
              <a:buChar char="-"/>
            </a:pPr>
            <a:r>
              <a:rPr lang="de-DE" sz="2000" dirty="0">
                <a:solidFill>
                  <a:schemeClr val="bg1"/>
                </a:solidFill>
              </a:rPr>
              <a:t>Schüler(innen) des Gymnasiums: Auf dem Zeugnis der Klasse 9.1 oder 9.2 im Durchschnitt eine 3, keine 5 oder 6, in schriftlichen Fächern höchstens eine 4</a:t>
            </a:r>
          </a:p>
          <a:p>
            <a:pPr marL="342900" indent="-342900">
              <a:buFontTx/>
              <a:buChar char="-"/>
            </a:pPr>
            <a:r>
              <a:rPr lang="de-DE" sz="2000" dirty="0">
                <a:solidFill>
                  <a:schemeClr val="bg1"/>
                </a:solidFill>
              </a:rPr>
              <a:t>Schüler(innen) anderer Schulformen: In 10.1 oder 10.2 ein Notenbild, das in allen Fächern um eine Note besser ist als für den Qualifikationsvermerk</a:t>
            </a:r>
          </a:p>
        </p:txBody>
      </p:sp>
    </p:spTree>
    <p:extLst>
      <p:ext uri="{BB962C8B-B14F-4D97-AF65-F5344CB8AC3E}">
        <p14:creationId xmlns:p14="http://schemas.microsoft.com/office/powerpoint/2010/main" val="1375199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2" grpId="0" animBg="1"/>
      <p:bldP spid="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00000"/>
          </a:xfrm>
          <a:solidFill>
            <a:schemeClr val="bg2">
              <a:lumMod val="75000"/>
            </a:schemeClr>
          </a:solidFill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 anchor="ctr">
            <a:normAutofit fontScale="90000"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/>
          <a:p>
            <a:pPr defTabSz="180000"/>
            <a:r>
              <a:rPr lang="de-DE" sz="4000" cap="small" dirty="0">
                <a:latin typeface="Garamond" pitchFamily="18" charset="0"/>
              </a:rPr>
              <a:t>Bildungsgang in der </a:t>
            </a:r>
            <a:br>
              <a:rPr lang="de-DE" sz="4000" cap="small" dirty="0">
                <a:latin typeface="Garamond" pitchFamily="18" charset="0"/>
              </a:rPr>
            </a:br>
            <a:r>
              <a:rPr lang="de-DE" sz="4000" cap="small" dirty="0">
                <a:latin typeface="Garamond" pitchFamily="18" charset="0"/>
              </a:rPr>
              <a:t>gymnasialen Oberstufe</a:t>
            </a:r>
            <a:endParaRPr lang="de-DE" sz="4000" cap="small" dirty="0"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+mn-lt"/>
            </a:endParaRPr>
          </a:p>
        </p:txBody>
      </p:sp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54271"/>
              </p:ext>
            </p:extLst>
          </p:nvPr>
        </p:nvGraphicFramePr>
        <p:xfrm>
          <a:off x="159312" y="2204864"/>
          <a:ext cx="8640960" cy="4145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064">
                  <a:extLst>
                    <a:ext uri="{9D8B030D-6E8A-4147-A177-3AD203B41FA5}">
                      <a16:colId xmlns:a16="http://schemas.microsoft.com/office/drawing/2014/main" val="514501223"/>
                    </a:ext>
                  </a:extLst>
                </a:gridCol>
                <a:gridCol w="8064896">
                  <a:extLst>
                    <a:ext uri="{9D8B030D-6E8A-4147-A177-3AD203B41FA5}">
                      <a16:colId xmlns:a16="http://schemas.microsoft.com/office/drawing/2014/main" val="1113468853"/>
                    </a:ext>
                  </a:extLst>
                </a:gridCol>
              </a:tblGrid>
              <a:tr h="355205">
                <a:tc>
                  <a:txBody>
                    <a:bodyPr/>
                    <a:lstStyle/>
                    <a:p>
                      <a:r>
                        <a:rPr lang="de-DE" dirty="0"/>
                        <a:t>Nr.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Thema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5087248"/>
                  </a:ext>
                </a:extLst>
              </a:tr>
              <a:tr h="384805">
                <a:tc>
                  <a:txBody>
                    <a:bodyPr/>
                    <a:lstStyle/>
                    <a:p>
                      <a:pPr algn="ctr"/>
                      <a:r>
                        <a:rPr lang="de-DE" sz="2000" dirty="0"/>
                        <a:t>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000" dirty="0" smtClean="0">
                          <a:solidFill>
                            <a:schemeClr val="bg1"/>
                          </a:solidFill>
                        </a:rPr>
                        <a:t>Bildungsziele der gymnasialen Oberstufe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8941041"/>
                  </a:ext>
                </a:extLst>
              </a:tr>
              <a:tr h="384805">
                <a:tc>
                  <a:txBody>
                    <a:bodyPr/>
                    <a:lstStyle/>
                    <a:p>
                      <a:pPr algn="ctr"/>
                      <a:r>
                        <a:rPr lang="de-DE" sz="2000" dirty="0"/>
                        <a:t>2.</a:t>
                      </a:r>
                    </a:p>
                    <a:p>
                      <a:pPr algn="ctr"/>
                      <a:endParaRPr lang="de-DE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000" dirty="0" smtClean="0">
                          <a:solidFill>
                            <a:schemeClr val="bg1"/>
                          </a:solidFill>
                        </a:rPr>
                        <a:t>Organisation in der Oberstufe (Beratung, Klassen- und Kurssystem, Entschuldigungs-  und Beurlaubungsverfahren)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1690148"/>
                  </a:ext>
                </a:extLst>
              </a:tr>
              <a:tr h="384805">
                <a:tc>
                  <a:txBody>
                    <a:bodyPr/>
                    <a:lstStyle/>
                    <a:p>
                      <a:pPr algn="ctr"/>
                      <a:r>
                        <a:rPr lang="de-DE" sz="2000" dirty="0"/>
                        <a:t>3.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000" dirty="0" smtClean="0">
                          <a:solidFill>
                            <a:schemeClr val="bg1"/>
                          </a:solidFill>
                        </a:rPr>
                        <a:t>Dauer der gymnasialen Oberstufe (Verweildauer, Auslandsaufenthalt)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2039425"/>
                  </a:ext>
                </a:extLst>
              </a:tr>
              <a:tr h="384805">
                <a:tc>
                  <a:txBody>
                    <a:bodyPr/>
                    <a:lstStyle/>
                    <a:p>
                      <a:pPr algn="ctr"/>
                      <a:r>
                        <a:rPr lang="de-DE" sz="2000" dirty="0"/>
                        <a:t>4.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000" dirty="0" smtClean="0">
                          <a:solidFill>
                            <a:schemeClr val="bg1"/>
                          </a:solidFill>
                        </a:rPr>
                        <a:t>Aufbau der gymnasialen Oberstufe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609682"/>
                  </a:ext>
                </a:extLst>
              </a:tr>
              <a:tr h="384805">
                <a:tc>
                  <a:txBody>
                    <a:bodyPr/>
                    <a:lstStyle/>
                    <a:p>
                      <a:pPr algn="ctr"/>
                      <a:r>
                        <a:rPr lang="de-DE" sz="2000" dirty="0"/>
                        <a:t>5.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000" dirty="0" smtClean="0">
                          <a:solidFill>
                            <a:schemeClr val="bg1"/>
                          </a:solidFill>
                        </a:rPr>
                        <a:t>Fächerangebot in der Oberstufe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9426508"/>
                  </a:ext>
                </a:extLst>
              </a:tr>
              <a:tr h="384805">
                <a:tc>
                  <a:txBody>
                    <a:bodyPr/>
                    <a:lstStyle/>
                    <a:p>
                      <a:pPr algn="ctr"/>
                      <a:r>
                        <a:rPr lang="de-DE" sz="2000" dirty="0"/>
                        <a:t>6.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000" dirty="0" smtClean="0">
                          <a:solidFill>
                            <a:schemeClr val="bg1"/>
                          </a:solidFill>
                        </a:rPr>
                        <a:t>Anzahl der Wochenstunden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3311319"/>
                  </a:ext>
                </a:extLst>
              </a:tr>
              <a:tr h="384805">
                <a:tc>
                  <a:txBody>
                    <a:bodyPr/>
                    <a:lstStyle/>
                    <a:p>
                      <a:pPr algn="ctr"/>
                      <a:r>
                        <a:rPr lang="de-DE" sz="2000" dirty="0"/>
                        <a:t>7.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000" dirty="0" smtClean="0"/>
                        <a:t>Kursarten in der Einführungsphase</a:t>
                      </a:r>
                      <a:endParaRPr lang="de-DE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7534263"/>
                  </a:ext>
                </a:extLst>
              </a:tr>
              <a:tr h="384805">
                <a:tc>
                  <a:txBody>
                    <a:bodyPr/>
                    <a:lstStyle/>
                    <a:p>
                      <a:pPr algn="ctr"/>
                      <a:r>
                        <a:rPr lang="de-DE" sz="2000" dirty="0"/>
                        <a:t>8.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000" dirty="0" smtClean="0"/>
                        <a:t>Pflichtfächer und Mindestbelegdauer (allgemein,</a:t>
                      </a:r>
                      <a:r>
                        <a:rPr lang="de-DE" sz="2000" baseline="0" dirty="0" smtClean="0"/>
                        <a:t> Einführungsphase)</a:t>
                      </a:r>
                      <a:endParaRPr lang="de-DE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5071339"/>
                  </a:ext>
                </a:extLst>
              </a:tr>
            </a:tbl>
          </a:graphicData>
        </a:graphic>
      </p:graphicFrame>
      <p:sp>
        <p:nvSpPr>
          <p:cNvPr id="5" name="Textfeld 4"/>
          <p:cNvSpPr txBox="1"/>
          <p:nvPr/>
        </p:nvSpPr>
        <p:spPr>
          <a:xfrm>
            <a:off x="159313" y="1772816"/>
            <a:ext cx="8640959" cy="461665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2400" b="1" u="sng" dirty="0">
                <a:solidFill>
                  <a:schemeClr val="bg1"/>
                </a:solidFill>
              </a:rPr>
              <a:t>Gliederung der Präsentation</a:t>
            </a:r>
          </a:p>
        </p:txBody>
      </p:sp>
    </p:spTree>
    <p:extLst>
      <p:ext uri="{BB962C8B-B14F-4D97-AF65-F5344CB8AC3E}">
        <p14:creationId xmlns:p14="http://schemas.microsoft.com/office/powerpoint/2010/main" val="77791652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314246"/>
          </a:xfrm>
          <a:solidFill>
            <a:schemeClr val="bg2">
              <a:lumMod val="75000"/>
            </a:schemeClr>
          </a:solidFill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 anchor="ctr">
            <a:normAutofit fontScale="90000"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/>
          <a:p>
            <a:pPr defTabSz="180000"/>
            <a:r>
              <a:rPr lang="de-DE" sz="4400" cap="small" dirty="0">
                <a:latin typeface="Garamond" pitchFamily="18" charset="0"/>
              </a:rPr>
              <a:t>Dauer der gymnasialen Oberstufe:</a:t>
            </a:r>
            <a:br>
              <a:rPr lang="de-DE" sz="4400" cap="small" dirty="0">
                <a:latin typeface="Garamond" pitchFamily="18" charset="0"/>
              </a:rPr>
            </a:br>
            <a:r>
              <a:rPr lang="de-DE" sz="4400" cap="small" dirty="0">
                <a:latin typeface="Garamond" pitchFamily="18" charset="0"/>
              </a:rPr>
              <a:t>Auslandsaufenthalt</a:t>
            </a:r>
            <a:endParaRPr lang="de-DE" sz="4400" cap="small" dirty="0"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+mn-lt"/>
            </a:endParaRPr>
          </a:p>
        </p:txBody>
      </p:sp>
      <p:sp>
        <p:nvSpPr>
          <p:cNvPr id="32" name="Rechteck 31"/>
          <p:cNvSpPr/>
          <p:nvPr/>
        </p:nvSpPr>
        <p:spPr>
          <a:xfrm>
            <a:off x="690244" y="1348527"/>
            <a:ext cx="7775796" cy="424290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de-DE" sz="2400" b="1" dirty="0">
                <a:solidFill>
                  <a:schemeClr val="bg1"/>
                </a:solidFill>
              </a:rPr>
              <a:t>Fall 2: Halbjährlicher Auslandsaufenthalt in der EF</a:t>
            </a:r>
          </a:p>
        </p:txBody>
      </p:sp>
      <p:sp>
        <p:nvSpPr>
          <p:cNvPr id="4" name="Rechteck 3"/>
          <p:cNvSpPr/>
          <p:nvPr/>
        </p:nvSpPr>
        <p:spPr>
          <a:xfrm>
            <a:off x="690244" y="1988840"/>
            <a:ext cx="7775796" cy="720080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r>
              <a:rPr lang="de-DE" sz="2000" dirty="0">
                <a:solidFill>
                  <a:schemeClr val="bg1"/>
                </a:solidFill>
              </a:rPr>
              <a:t>Regelfall: Fortsetzung der Laufbahn nach Rückkehr im jeweils folgenden Halbjahr</a:t>
            </a:r>
          </a:p>
        </p:txBody>
      </p:sp>
      <p:sp>
        <p:nvSpPr>
          <p:cNvPr id="5" name="Rechteck 4"/>
          <p:cNvSpPr/>
          <p:nvPr/>
        </p:nvSpPr>
        <p:spPr>
          <a:xfrm>
            <a:off x="684102" y="2924943"/>
            <a:ext cx="7775796" cy="72008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r>
              <a:rPr lang="de-DE" sz="2000" dirty="0">
                <a:solidFill>
                  <a:schemeClr val="bg1"/>
                </a:solidFill>
              </a:rPr>
              <a:t>Auslandsaufenthalt in EF.1 unproblematisch &gt; Fortsetzung der Laufbahn in EF.2 (dort Entscheidung über Versetzung, Latinum)</a:t>
            </a:r>
          </a:p>
        </p:txBody>
      </p:sp>
      <p:sp>
        <p:nvSpPr>
          <p:cNvPr id="6" name="Rechteck 5"/>
          <p:cNvSpPr/>
          <p:nvPr/>
        </p:nvSpPr>
        <p:spPr>
          <a:xfrm>
            <a:off x="694807" y="3861046"/>
            <a:ext cx="7775796" cy="129614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r>
              <a:rPr lang="de-DE" sz="2000" dirty="0">
                <a:solidFill>
                  <a:schemeClr val="bg1"/>
                </a:solidFill>
              </a:rPr>
              <a:t>Auslandsaufenthalt in EF.2 nur sinnvoll, wenn Voraussetzungen zur Fortsetzung der Laufbahn in Q1.1 ohne </a:t>
            </a:r>
            <a:r>
              <a:rPr lang="de-DE" sz="2000" dirty="0" err="1">
                <a:solidFill>
                  <a:schemeClr val="bg1"/>
                </a:solidFill>
              </a:rPr>
              <a:t>Versetzungsent</a:t>
            </a:r>
            <a:r>
              <a:rPr lang="de-DE" sz="2000" dirty="0">
                <a:solidFill>
                  <a:schemeClr val="bg1"/>
                </a:solidFill>
              </a:rPr>
              <a:t>-scheidung vorliegen (Schnitt: 3, keine 5 oder 6, höchstens eine 4 in schriftlichem Fach) </a:t>
            </a:r>
          </a:p>
        </p:txBody>
      </p:sp>
      <p:sp>
        <p:nvSpPr>
          <p:cNvPr id="7" name="Rechteck 6"/>
          <p:cNvSpPr/>
          <p:nvPr/>
        </p:nvSpPr>
        <p:spPr>
          <a:xfrm>
            <a:off x="684102" y="5629018"/>
            <a:ext cx="7775796" cy="112561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r>
              <a:rPr lang="de-DE" sz="2000" dirty="0">
                <a:solidFill>
                  <a:schemeClr val="bg1"/>
                </a:solidFill>
              </a:rPr>
              <a:t>Probleme: Mittlerer Schulabschluss erst nach Q1, Voraussetzungen zum Erwerb des Latinums (bei L6) müssen zusätzlich nachgewiesen werden</a:t>
            </a:r>
          </a:p>
        </p:txBody>
      </p:sp>
      <p:sp>
        <p:nvSpPr>
          <p:cNvPr id="3" name="Pfeil nach unten 2"/>
          <p:cNvSpPr/>
          <p:nvPr/>
        </p:nvSpPr>
        <p:spPr>
          <a:xfrm>
            <a:off x="4150657" y="5226345"/>
            <a:ext cx="864096" cy="333520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20302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2" grpId="0" animBg="1"/>
      <p:bldP spid="4" grpId="0" animBg="1"/>
      <p:bldP spid="5" grpId="0" animBg="1"/>
      <p:bldP spid="6" grpId="0" animBg="1"/>
      <p:bldP spid="7" grpId="0" animBg="1"/>
      <p:bldP spid="3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0" y="2852936"/>
            <a:ext cx="9144000" cy="900000"/>
          </a:xfrm>
          <a:solidFill>
            <a:schemeClr val="bg2">
              <a:lumMod val="75000"/>
            </a:schemeClr>
          </a:solidFill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 anchor="ctr">
            <a:normAutofit fontScale="90000"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/>
          <a:p>
            <a:pPr defTabSz="180000"/>
            <a:r>
              <a:rPr lang="de-DE" sz="4400" cap="small" dirty="0">
                <a:latin typeface="Garamond" pitchFamily="18" charset="0"/>
              </a:rPr>
              <a:t>Aufbau der gymnasialen Oberstufe</a:t>
            </a:r>
            <a:endParaRPr lang="de-DE" sz="4400" cap="small" dirty="0"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973292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00000"/>
          </a:xfrm>
          <a:solidFill>
            <a:schemeClr val="bg2">
              <a:lumMod val="75000"/>
            </a:schemeClr>
          </a:solidFill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 anchor="ctr">
            <a:normAutofit fontScale="90000"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/>
          <a:p>
            <a:pPr defTabSz="180000"/>
            <a:r>
              <a:rPr lang="de-DE" sz="4400" cap="small" dirty="0">
                <a:latin typeface="Garamond" pitchFamily="18" charset="0"/>
              </a:rPr>
              <a:t>Aufbau der gymnasialen Oberstufe</a:t>
            </a:r>
            <a:endParaRPr lang="de-DE" sz="4400" cap="small" dirty="0"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+mn-lt"/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1401512" y="1908973"/>
            <a:ext cx="6985844" cy="493344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>
                <a:solidFill>
                  <a:schemeClr val="bg1"/>
                </a:solidFill>
              </a:rPr>
              <a:t>Abiturprüfungen in 4 Unterrichtsfächern  </a:t>
            </a:r>
            <a:r>
              <a:rPr lang="de-DE" sz="2000" dirty="0">
                <a:solidFill>
                  <a:srgbClr val="C00000"/>
                </a:solidFill>
              </a:rPr>
              <a:t>(Block II)</a:t>
            </a:r>
          </a:p>
        </p:txBody>
      </p:sp>
      <p:sp>
        <p:nvSpPr>
          <p:cNvPr id="14" name="Rechteck 13"/>
          <p:cNvSpPr/>
          <p:nvPr/>
        </p:nvSpPr>
        <p:spPr>
          <a:xfrm>
            <a:off x="1401512" y="982688"/>
            <a:ext cx="6985844" cy="563191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>
                <a:solidFill>
                  <a:schemeClr val="bg1"/>
                </a:solidFill>
              </a:rPr>
              <a:t>Abiturzeugnis (Ergebnisse aus </a:t>
            </a:r>
            <a:r>
              <a:rPr lang="de-DE" sz="2000" dirty="0">
                <a:solidFill>
                  <a:srgbClr val="C00000"/>
                </a:solidFill>
              </a:rPr>
              <a:t>Block I</a:t>
            </a:r>
            <a:r>
              <a:rPr lang="de-DE" sz="2000" dirty="0">
                <a:solidFill>
                  <a:schemeClr val="bg1"/>
                </a:solidFill>
              </a:rPr>
              <a:t> und </a:t>
            </a:r>
            <a:r>
              <a:rPr lang="de-DE" sz="2000" dirty="0">
                <a:solidFill>
                  <a:srgbClr val="C00000"/>
                </a:solidFill>
              </a:rPr>
              <a:t>Block II</a:t>
            </a:r>
            <a:r>
              <a:rPr lang="de-DE" sz="2000" dirty="0">
                <a:solidFill>
                  <a:schemeClr val="bg1"/>
                </a:solidFill>
              </a:rPr>
              <a:t>)</a:t>
            </a:r>
          </a:p>
        </p:txBody>
      </p:sp>
      <p:sp>
        <p:nvSpPr>
          <p:cNvPr id="15" name="Rechteck 14"/>
          <p:cNvSpPr/>
          <p:nvPr/>
        </p:nvSpPr>
        <p:spPr>
          <a:xfrm>
            <a:off x="1401512" y="2768369"/>
            <a:ext cx="6985844" cy="503026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r>
              <a:rPr lang="de-DE" dirty="0">
                <a:solidFill>
                  <a:schemeClr val="bg1"/>
                </a:solidFill>
              </a:rPr>
              <a:t>Zulassung zu den Abiturprüfungen</a:t>
            </a:r>
          </a:p>
        </p:txBody>
      </p:sp>
      <p:sp>
        <p:nvSpPr>
          <p:cNvPr id="16" name="Rechteck 15"/>
          <p:cNvSpPr/>
          <p:nvPr/>
        </p:nvSpPr>
        <p:spPr>
          <a:xfrm>
            <a:off x="5149132" y="5409220"/>
            <a:ext cx="3238224" cy="1368152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dirty="0">
                <a:solidFill>
                  <a:schemeClr val="bg1"/>
                </a:solidFill>
              </a:rPr>
              <a:t>* Qualifikationsvermerk zum </a:t>
            </a:r>
          </a:p>
          <a:p>
            <a:r>
              <a:rPr lang="de-DE" dirty="0">
                <a:solidFill>
                  <a:schemeClr val="bg1"/>
                </a:solidFill>
              </a:rPr>
              <a:t>   Besuch der </a:t>
            </a:r>
            <a:r>
              <a:rPr lang="de-DE" dirty="0" err="1">
                <a:solidFill>
                  <a:schemeClr val="bg1"/>
                </a:solidFill>
              </a:rPr>
              <a:t>gymn</a:t>
            </a:r>
            <a:r>
              <a:rPr lang="de-DE" dirty="0">
                <a:solidFill>
                  <a:schemeClr val="bg1"/>
                </a:solidFill>
              </a:rPr>
              <a:t>. Oberstufe</a:t>
            </a:r>
          </a:p>
          <a:p>
            <a:r>
              <a:rPr lang="de-DE" dirty="0">
                <a:solidFill>
                  <a:schemeClr val="bg1"/>
                </a:solidFill>
              </a:rPr>
              <a:t>                 oder</a:t>
            </a:r>
          </a:p>
          <a:p>
            <a:r>
              <a:rPr lang="de-DE" dirty="0">
                <a:solidFill>
                  <a:schemeClr val="bg1"/>
                </a:solidFill>
              </a:rPr>
              <a:t>* Versetzung in die EF</a:t>
            </a:r>
          </a:p>
        </p:txBody>
      </p:sp>
      <p:sp>
        <p:nvSpPr>
          <p:cNvPr id="18" name="Rechteck 17"/>
          <p:cNvSpPr/>
          <p:nvPr/>
        </p:nvSpPr>
        <p:spPr>
          <a:xfrm>
            <a:off x="1401512" y="5956066"/>
            <a:ext cx="3096344" cy="720080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r>
              <a:rPr lang="de-DE" dirty="0">
                <a:solidFill>
                  <a:schemeClr val="bg1"/>
                </a:solidFill>
              </a:rPr>
              <a:t>Einführungsphase (EF)</a:t>
            </a:r>
          </a:p>
        </p:txBody>
      </p:sp>
      <p:sp>
        <p:nvSpPr>
          <p:cNvPr id="20" name="Rechteck 19"/>
          <p:cNvSpPr/>
          <p:nvPr/>
        </p:nvSpPr>
        <p:spPr>
          <a:xfrm>
            <a:off x="1406189" y="3617303"/>
            <a:ext cx="6981168" cy="1368152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1547664" y="4437112"/>
            <a:ext cx="42484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solidFill>
                  <a:schemeClr val="bg1"/>
                </a:solidFill>
              </a:rPr>
              <a:t>1. Jahr der Qualifikationsphase (Q1)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1547664" y="3861048"/>
            <a:ext cx="38884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solidFill>
                  <a:schemeClr val="bg1"/>
                </a:solidFill>
              </a:rPr>
              <a:t>2. Jahr der Qualifikationsphase (Q2)</a:t>
            </a:r>
          </a:p>
        </p:txBody>
      </p:sp>
      <p:sp>
        <p:nvSpPr>
          <p:cNvPr id="7" name="Textfeld 6"/>
          <p:cNvSpPr txBox="1"/>
          <p:nvPr/>
        </p:nvSpPr>
        <p:spPr>
          <a:xfrm>
            <a:off x="5436096" y="3861048"/>
            <a:ext cx="28083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de-DE" dirty="0">
              <a:solidFill>
                <a:srgbClr val="C00000"/>
              </a:solidFill>
            </a:endParaRPr>
          </a:p>
          <a:p>
            <a:pPr algn="ctr"/>
            <a:r>
              <a:rPr lang="de-DE" dirty="0">
                <a:solidFill>
                  <a:srgbClr val="C00000"/>
                </a:solidFill>
              </a:rPr>
              <a:t>Block I</a:t>
            </a:r>
          </a:p>
        </p:txBody>
      </p:sp>
      <p:sp>
        <p:nvSpPr>
          <p:cNvPr id="8" name="Geschweifte Klammer rechts 7"/>
          <p:cNvSpPr/>
          <p:nvPr/>
        </p:nvSpPr>
        <p:spPr>
          <a:xfrm>
            <a:off x="5436096" y="3861048"/>
            <a:ext cx="360040" cy="945396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Pfeil nach links 12"/>
          <p:cNvSpPr/>
          <p:nvPr/>
        </p:nvSpPr>
        <p:spPr>
          <a:xfrm>
            <a:off x="4567629" y="6138556"/>
            <a:ext cx="504056" cy="3551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5" name="Pfeil nach oben 24"/>
          <p:cNvSpPr/>
          <p:nvPr/>
        </p:nvSpPr>
        <p:spPr>
          <a:xfrm>
            <a:off x="2373620" y="5061253"/>
            <a:ext cx="1152128" cy="795277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6" name="Textfeld 25"/>
          <p:cNvSpPr txBox="1"/>
          <p:nvPr/>
        </p:nvSpPr>
        <p:spPr>
          <a:xfrm>
            <a:off x="2123728" y="5314381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solidFill>
                  <a:srgbClr val="C00000"/>
                </a:solidFill>
              </a:rPr>
              <a:t>VERSETZUNG</a:t>
            </a:r>
          </a:p>
        </p:txBody>
      </p:sp>
      <p:sp>
        <p:nvSpPr>
          <p:cNvPr id="27" name="Pfeil nach oben 26"/>
          <p:cNvSpPr/>
          <p:nvPr/>
        </p:nvSpPr>
        <p:spPr>
          <a:xfrm>
            <a:off x="4369073" y="3315408"/>
            <a:ext cx="397112" cy="272976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8" name="Pfeil nach oben 27"/>
          <p:cNvSpPr/>
          <p:nvPr/>
        </p:nvSpPr>
        <p:spPr>
          <a:xfrm>
            <a:off x="4369073" y="2454673"/>
            <a:ext cx="397112" cy="272976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9" name="Pfeil nach oben 28"/>
          <p:cNvSpPr/>
          <p:nvPr/>
        </p:nvSpPr>
        <p:spPr>
          <a:xfrm>
            <a:off x="4369073" y="1586599"/>
            <a:ext cx="397112" cy="272976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00671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0" grpId="0" animBg="1"/>
      <p:bldP spid="14" grpId="0" animBg="1"/>
      <p:bldP spid="15" grpId="0" animBg="1"/>
      <p:bldP spid="16" grpId="0" animBg="1"/>
      <p:bldP spid="18" grpId="0" animBg="1"/>
      <p:bldP spid="20" grpId="0" animBg="1"/>
      <p:bldP spid="5" grpId="0"/>
      <p:bldP spid="6" grpId="0"/>
      <p:bldP spid="7" grpId="0"/>
      <p:bldP spid="8" grpId="0" animBg="1"/>
      <p:bldP spid="13" grpId="0" animBg="1"/>
      <p:bldP spid="25" grpId="0" animBg="1"/>
      <p:bldP spid="26" grpId="0"/>
      <p:bldP spid="27" grpId="0" animBg="1"/>
      <p:bldP spid="28" grpId="0" animBg="1"/>
      <p:bldP spid="29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0" y="2852936"/>
            <a:ext cx="9144000" cy="1152128"/>
          </a:xfrm>
          <a:solidFill>
            <a:schemeClr val="bg2">
              <a:lumMod val="75000"/>
            </a:schemeClr>
          </a:solidFill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 anchor="ctr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/>
          <a:p>
            <a:pPr defTabSz="180000"/>
            <a:r>
              <a:rPr lang="de-DE" sz="4400" cap="small" dirty="0">
                <a:latin typeface="Garamond" pitchFamily="18" charset="0"/>
              </a:rPr>
              <a:t>Fächerangebot in der Oberstufe</a:t>
            </a:r>
            <a:endParaRPr lang="de-DE" sz="4400" cap="small" dirty="0"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479626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00000"/>
          </a:xfrm>
          <a:solidFill>
            <a:schemeClr val="bg2">
              <a:lumMod val="75000"/>
            </a:schemeClr>
          </a:solidFill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 anchor="ctr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/>
          <a:p>
            <a:pPr defTabSz="180000"/>
            <a:r>
              <a:rPr lang="de-DE" sz="3600" cap="small" dirty="0">
                <a:latin typeface="Garamond" pitchFamily="18" charset="0"/>
              </a:rPr>
              <a:t>Fächerangebot in der Oberstufe</a:t>
            </a:r>
            <a:endParaRPr lang="de-DE" sz="3600" cap="small" dirty="0"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+mn-lt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2699792" y="1037366"/>
            <a:ext cx="8640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177062" y="975791"/>
            <a:ext cx="8784976" cy="757235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>
                <a:solidFill>
                  <a:schemeClr val="bg1"/>
                </a:solidFill>
              </a:rPr>
              <a:t>Zuordnung der in der Oberstufe unterrichteten Fächern zu sogenannten Aufgabenfeldern</a:t>
            </a:r>
          </a:p>
        </p:txBody>
      </p:sp>
      <p:sp>
        <p:nvSpPr>
          <p:cNvPr id="5" name="Textfeld 4"/>
          <p:cNvSpPr txBox="1"/>
          <p:nvPr/>
        </p:nvSpPr>
        <p:spPr>
          <a:xfrm>
            <a:off x="683568" y="2287053"/>
            <a:ext cx="8640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de-DE" dirty="0">
              <a:solidFill>
                <a:schemeClr val="bg1"/>
              </a:solidFill>
            </a:endParaRPr>
          </a:p>
        </p:txBody>
      </p:sp>
      <p:graphicFrame>
        <p:nvGraphicFramePr>
          <p:cNvPr id="6" name="Tabel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0744528"/>
              </p:ext>
            </p:extLst>
          </p:nvPr>
        </p:nvGraphicFramePr>
        <p:xfrm>
          <a:off x="181291" y="1835332"/>
          <a:ext cx="8784975" cy="4866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4215">
                  <a:extLst>
                    <a:ext uri="{9D8B030D-6E8A-4147-A177-3AD203B41FA5}">
                      <a16:colId xmlns:a16="http://schemas.microsoft.com/office/drawing/2014/main" val="2913380376"/>
                    </a:ext>
                  </a:extLst>
                </a:gridCol>
                <a:gridCol w="2664296">
                  <a:extLst>
                    <a:ext uri="{9D8B030D-6E8A-4147-A177-3AD203B41FA5}">
                      <a16:colId xmlns:a16="http://schemas.microsoft.com/office/drawing/2014/main" val="269806994"/>
                    </a:ext>
                  </a:extLst>
                </a:gridCol>
                <a:gridCol w="4176464">
                  <a:extLst>
                    <a:ext uri="{9D8B030D-6E8A-4147-A177-3AD203B41FA5}">
                      <a16:colId xmlns:a16="http://schemas.microsoft.com/office/drawing/2014/main" val="2036537789"/>
                    </a:ext>
                  </a:extLst>
                </a:gridCol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de-DE" dirty="0"/>
                        <a:t>Aufgabenfelder und Fächer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1060545"/>
                  </a:ext>
                </a:extLst>
              </a:tr>
              <a:tr h="370840">
                <a:tc rowSpan="3">
                  <a:txBody>
                    <a:bodyPr/>
                    <a:lstStyle/>
                    <a:p>
                      <a:pPr algn="l"/>
                      <a:r>
                        <a:rPr lang="de-DE" dirty="0"/>
                        <a:t>Aufgabenfeld</a:t>
                      </a:r>
                      <a:r>
                        <a:rPr lang="de-DE" baseline="0" dirty="0"/>
                        <a:t> I</a:t>
                      </a:r>
                      <a:endParaRPr lang="de-DE" dirty="0"/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r>
                        <a:rPr lang="de-DE" dirty="0"/>
                        <a:t>sprachlich-literarisch-künstlerisch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Deutsch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2011845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Fremdsprachen (Englisch,</a:t>
                      </a:r>
                      <a:r>
                        <a:rPr lang="de-DE" baseline="0" dirty="0"/>
                        <a:t> Französisch, Latein, Italienisch)</a:t>
                      </a:r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1312804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Kunst und Musik</a:t>
                      </a:r>
                    </a:p>
                    <a:p>
                      <a:r>
                        <a:rPr lang="de-DE" dirty="0"/>
                        <a:t>Nur in Q1: Literatur,</a:t>
                      </a:r>
                      <a:r>
                        <a:rPr lang="de-DE" baseline="0" dirty="0"/>
                        <a:t> Theater, </a:t>
                      </a:r>
                      <a:r>
                        <a:rPr lang="de-DE" baseline="0" dirty="0" err="1"/>
                        <a:t>instru</a:t>
                      </a:r>
                      <a:r>
                        <a:rPr lang="de-DE" baseline="0" dirty="0"/>
                        <a:t>-mentalpraktischer Kurs (Bigband), vokalpraktischer Kurs (Schulchor)</a:t>
                      </a:r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73486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Aufgabenfeld</a:t>
                      </a:r>
                      <a:r>
                        <a:rPr lang="de-DE" baseline="0" dirty="0"/>
                        <a:t> II</a:t>
                      </a:r>
                      <a:endParaRPr lang="de-D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gesellschaftswissen-</a:t>
                      </a:r>
                      <a:r>
                        <a:rPr lang="de-DE" dirty="0" err="1"/>
                        <a:t>schaftlich</a:t>
                      </a:r>
                      <a:endParaRPr lang="de-D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Geschichte,</a:t>
                      </a:r>
                      <a:r>
                        <a:rPr lang="de-DE" baseline="0" dirty="0"/>
                        <a:t> Sozialwissenschaften, Erdkunde, Philosophie, Pädagogik</a:t>
                      </a:r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6922990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r>
                        <a:rPr lang="de-DE" dirty="0"/>
                        <a:t>Aufgabenfeld</a:t>
                      </a:r>
                      <a:r>
                        <a:rPr lang="de-DE" baseline="0" dirty="0"/>
                        <a:t> III</a:t>
                      </a:r>
                      <a:endParaRPr lang="de-DE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r>
                        <a:rPr lang="de-DE" dirty="0"/>
                        <a:t>mathematisch-naturwissenschaftlich-technisch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Mathematik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2454539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Biologie,</a:t>
                      </a:r>
                      <a:r>
                        <a:rPr lang="de-DE" baseline="0" dirty="0"/>
                        <a:t> Chemie, Physik, Informatik</a:t>
                      </a:r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7402658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r>
                        <a:rPr lang="de-DE" dirty="0"/>
                        <a:t>außerhalb</a:t>
                      </a:r>
                      <a:r>
                        <a:rPr lang="de-DE" baseline="0" dirty="0"/>
                        <a:t> der Aufgabenfelder</a:t>
                      </a:r>
                      <a:endParaRPr lang="de-DE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de-DE" dirty="0"/>
                        <a:t>Religionslehre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9256771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de-DE" dirty="0"/>
                        <a:t>Sport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75911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66284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0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0" y="2852936"/>
            <a:ext cx="9144000" cy="900000"/>
          </a:xfrm>
          <a:solidFill>
            <a:schemeClr val="bg2">
              <a:lumMod val="75000"/>
            </a:schemeClr>
          </a:solidFill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 anchor="ctr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/>
          <a:p>
            <a:pPr defTabSz="180000"/>
            <a:r>
              <a:rPr lang="de-DE" sz="4400" cap="small" dirty="0">
                <a:latin typeface="Garamond" pitchFamily="18" charset="0"/>
              </a:rPr>
              <a:t>Anzahl der Wochenstunden</a:t>
            </a:r>
            <a:endParaRPr lang="de-DE" sz="4400" cap="small" dirty="0"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07119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00000"/>
          </a:xfrm>
          <a:solidFill>
            <a:schemeClr val="bg2">
              <a:lumMod val="75000"/>
            </a:schemeClr>
          </a:solidFill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 anchor="ctr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/>
          <a:p>
            <a:pPr defTabSz="180000"/>
            <a:r>
              <a:rPr lang="de-DE" sz="3600" cap="small" dirty="0">
                <a:latin typeface="Garamond" pitchFamily="18" charset="0"/>
              </a:rPr>
              <a:t>Anzahl der Wochenstunden</a:t>
            </a:r>
            <a:endParaRPr lang="de-DE" sz="3600" cap="small" dirty="0"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+mn-lt"/>
            </a:endParaRPr>
          </a:p>
        </p:txBody>
      </p:sp>
      <p:sp>
        <p:nvSpPr>
          <p:cNvPr id="14" name="Rechteck 13"/>
          <p:cNvSpPr/>
          <p:nvPr/>
        </p:nvSpPr>
        <p:spPr>
          <a:xfrm>
            <a:off x="179512" y="1032785"/>
            <a:ext cx="8784976" cy="949394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bg1"/>
                </a:solidFill>
              </a:rPr>
              <a:t>Anzahl der Wochenstunden in der Oberstufe:</a:t>
            </a:r>
          </a:p>
          <a:p>
            <a:pPr algn="ctr"/>
            <a:r>
              <a:rPr lang="de-DE" dirty="0">
                <a:solidFill>
                  <a:schemeClr val="bg1"/>
                </a:solidFill>
              </a:rPr>
              <a:t>Minimum:</a:t>
            </a:r>
            <a:r>
              <a:rPr lang="de-DE" dirty="0">
                <a:solidFill>
                  <a:srgbClr val="FF0000"/>
                </a:solidFill>
              </a:rPr>
              <a:t> 102 Wochenstunden</a:t>
            </a:r>
            <a:r>
              <a:rPr lang="de-DE" dirty="0">
                <a:solidFill>
                  <a:schemeClr val="bg1"/>
                </a:solidFill>
              </a:rPr>
              <a:t> in den 3 Jahren der Oberstufe </a:t>
            </a:r>
          </a:p>
          <a:p>
            <a:pPr algn="ctr"/>
            <a:r>
              <a:rPr lang="de-DE" dirty="0">
                <a:solidFill>
                  <a:schemeClr val="bg1"/>
                </a:solidFill>
              </a:rPr>
              <a:t>(Durchschnitt: </a:t>
            </a:r>
            <a:r>
              <a:rPr lang="de-DE" dirty="0">
                <a:solidFill>
                  <a:srgbClr val="FF0000"/>
                </a:solidFill>
              </a:rPr>
              <a:t>34 Stunden pro Schuljahr</a:t>
            </a:r>
            <a:r>
              <a:rPr lang="de-DE" dirty="0">
                <a:solidFill>
                  <a:schemeClr val="bg1"/>
                </a:solidFill>
              </a:rPr>
              <a:t>)</a:t>
            </a:r>
          </a:p>
        </p:txBody>
      </p:sp>
      <p:sp>
        <p:nvSpPr>
          <p:cNvPr id="10" name="Rechteck 9"/>
          <p:cNvSpPr/>
          <p:nvPr/>
        </p:nvSpPr>
        <p:spPr>
          <a:xfrm>
            <a:off x="179512" y="2558442"/>
            <a:ext cx="4336963" cy="957558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de-DE" b="1" u="sng" dirty="0">
                <a:solidFill>
                  <a:schemeClr val="bg1"/>
                </a:solidFill>
              </a:rPr>
              <a:t>Einführungsphase (EF)</a:t>
            </a:r>
          </a:p>
          <a:p>
            <a:pPr algn="ctr"/>
            <a:r>
              <a:rPr lang="de-DE" dirty="0">
                <a:solidFill>
                  <a:schemeClr val="bg1"/>
                </a:solidFill>
              </a:rPr>
              <a:t>34 Wochenstunden im Durchschnitt der beiden Halbjahre</a:t>
            </a:r>
          </a:p>
          <a:p>
            <a:pPr algn="ctr"/>
            <a:endParaRPr lang="de-DE" b="1" u="sng" dirty="0">
              <a:solidFill>
                <a:schemeClr val="bg1"/>
              </a:solidFill>
            </a:endParaRPr>
          </a:p>
        </p:txBody>
      </p:sp>
      <p:sp>
        <p:nvSpPr>
          <p:cNvPr id="13" name="Rechteck 12"/>
          <p:cNvSpPr/>
          <p:nvPr/>
        </p:nvSpPr>
        <p:spPr>
          <a:xfrm>
            <a:off x="4620417" y="2566306"/>
            <a:ext cx="4392488" cy="949694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de-DE" b="1" u="sng" dirty="0">
                <a:solidFill>
                  <a:schemeClr val="bg1"/>
                </a:solidFill>
              </a:rPr>
              <a:t>Qualifikationsphase (Q1 und Q2)</a:t>
            </a:r>
          </a:p>
          <a:p>
            <a:pPr algn="ctr"/>
            <a:r>
              <a:rPr lang="de-DE" dirty="0">
                <a:solidFill>
                  <a:schemeClr val="bg1"/>
                </a:solidFill>
              </a:rPr>
              <a:t>34 Wochenstunden im Durchschnitt der vier Halbjahre</a:t>
            </a:r>
          </a:p>
          <a:p>
            <a:pPr algn="ctr"/>
            <a:endParaRPr lang="de-DE" b="1" u="sng" dirty="0">
              <a:solidFill>
                <a:schemeClr val="bg1"/>
              </a:solidFill>
            </a:endParaRPr>
          </a:p>
        </p:txBody>
      </p:sp>
      <p:sp>
        <p:nvSpPr>
          <p:cNvPr id="16" name="Pfeil nach unten 15"/>
          <p:cNvSpPr/>
          <p:nvPr/>
        </p:nvSpPr>
        <p:spPr>
          <a:xfrm>
            <a:off x="2044842" y="2068779"/>
            <a:ext cx="589819" cy="41871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1" name="Pfeil nach unten 20"/>
          <p:cNvSpPr/>
          <p:nvPr/>
        </p:nvSpPr>
        <p:spPr>
          <a:xfrm>
            <a:off x="6473334" y="2072637"/>
            <a:ext cx="589819" cy="41871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3" name="Rechteck 22"/>
          <p:cNvSpPr/>
          <p:nvPr/>
        </p:nvSpPr>
        <p:spPr>
          <a:xfrm>
            <a:off x="196061" y="4059851"/>
            <a:ext cx="2071682" cy="2335915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de-DE" b="1" u="sng">
                <a:solidFill>
                  <a:schemeClr val="bg1"/>
                </a:solidFill>
              </a:rPr>
              <a:t>Beispiel 1:</a:t>
            </a:r>
          </a:p>
          <a:p>
            <a:r>
              <a:rPr lang="de-DE">
                <a:solidFill>
                  <a:schemeClr val="bg1"/>
                </a:solidFill>
              </a:rPr>
              <a:t>Durchgängig 10 Kurse (á 3 Std.) + Italienisch (4 Std.)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de-DE">
                <a:solidFill>
                  <a:schemeClr val="bg1"/>
                </a:solidFill>
              </a:rPr>
              <a:t>34 Std.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25" name="Rechteck 24"/>
          <p:cNvSpPr/>
          <p:nvPr/>
        </p:nvSpPr>
        <p:spPr>
          <a:xfrm>
            <a:off x="2399964" y="4059851"/>
            <a:ext cx="2088232" cy="2335915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de-DE" b="1" u="sng" dirty="0">
                <a:solidFill>
                  <a:schemeClr val="bg1"/>
                </a:solidFill>
              </a:rPr>
              <a:t>Beispiel 2:</a:t>
            </a:r>
          </a:p>
          <a:p>
            <a:r>
              <a:rPr lang="de-DE" dirty="0">
                <a:solidFill>
                  <a:schemeClr val="bg1"/>
                </a:solidFill>
              </a:rPr>
              <a:t>1.Halbjahr: 12 Kurse (á 3 Std.)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de-DE" dirty="0">
                <a:solidFill>
                  <a:schemeClr val="bg1"/>
                </a:solidFill>
              </a:rPr>
              <a:t>36 Std.</a:t>
            </a:r>
          </a:p>
          <a:p>
            <a:endParaRPr lang="de-DE" dirty="0">
              <a:solidFill>
                <a:schemeClr val="bg1"/>
              </a:solidFill>
            </a:endParaRPr>
          </a:p>
          <a:p>
            <a:r>
              <a:rPr lang="de-DE" dirty="0">
                <a:solidFill>
                  <a:schemeClr val="bg1"/>
                </a:solidFill>
              </a:rPr>
              <a:t>2. Halbjahr: 11 Kurse (á 3 Std.)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de-DE" dirty="0">
                <a:solidFill>
                  <a:schemeClr val="bg1"/>
                </a:solidFill>
              </a:rPr>
              <a:t>33 Std.  </a:t>
            </a:r>
          </a:p>
        </p:txBody>
      </p:sp>
      <p:sp>
        <p:nvSpPr>
          <p:cNvPr id="29" name="Rechteck 28"/>
          <p:cNvSpPr/>
          <p:nvPr/>
        </p:nvSpPr>
        <p:spPr>
          <a:xfrm>
            <a:off x="6909173" y="4056693"/>
            <a:ext cx="2071682" cy="2335915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de-DE" b="1" u="sng">
                <a:solidFill>
                  <a:schemeClr val="bg1"/>
                </a:solidFill>
              </a:rPr>
              <a:t>Beispiel 2:</a:t>
            </a:r>
          </a:p>
          <a:p>
            <a:r>
              <a:rPr lang="de-DE">
                <a:solidFill>
                  <a:schemeClr val="bg1"/>
                </a:solidFill>
              </a:rPr>
              <a:t>Q1: 2 LKs (á 5 Std.) + 9 GKs (á 3 Std.) &gt; 37 Std.</a:t>
            </a:r>
          </a:p>
          <a:p>
            <a:endParaRPr lang="de-DE">
              <a:solidFill>
                <a:schemeClr val="bg1"/>
              </a:solidFill>
            </a:endParaRPr>
          </a:p>
          <a:p>
            <a:r>
              <a:rPr lang="de-DE">
                <a:solidFill>
                  <a:schemeClr val="bg1"/>
                </a:solidFill>
              </a:rPr>
              <a:t>Q2: 2 LKs (á 5 Std.) + 7 GKs (á 3 Std.) &gt; 31 Std.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31" name="Rechteck 30"/>
          <p:cNvSpPr/>
          <p:nvPr/>
        </p:nvSpPr>
        <p:spPr>
          <a:xfrm>
            <a:off x="4631809" y="4056695"/>
            <a:ext cx="2071682" cy="2335915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de-DE" b="1" u="sng">
                <a:solidFill>
                  <a:schemeClr val="bg1"/>
                </a:solidFill>
              </a:rPr>
              <a:t>Beispiel 1:</a:t>
            </a:r>
          </a:p>
          <a:p>
            <a:r>
              <a:rPr lang="de-DE">
                <a:solidFill>
                  <a:schemeClr val="bg1"/>
                </a:solidFill>
              </a:rPr>
              <a:t>Durchgängig 2 LKs (á 5 Std.) + 8 GKs (á 3 Std.)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de-DE">
                <a:solidFill>
                  <a:schemeClr val="bg1"/>
                </a:solidFill>
              </a:rPr>
              <a:t>34 Std.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34" name="Pfeil nach unten 33"/>
          <p:cNvSpPr/>
          <p:nvPr/>
        </p:nvSpPr>
        <p:spPr>
          <a:xfrm>
            <a:off x="936993" y="3573791"/>
            <a:ext cx="589819" cy="41871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5" name="Pfeil nach unten 34"/>
          <p:cNvSpPr/>
          <p:nvPr/>
        </p:nvSpPr>
        <p:spPr>
          <a:xfrm>
            <a:off x="3154866" y="3568013"/>
            <a:ext cx="589819" cy="41871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6" name="Pfeil nach unten 35"/>
          <p:cNvSpPr/>
          <p:nvPr/>
        </p:nvSpPr>
        <p:spPr>
          <a:xfrm>
            <a:off x="5361348" y="3576988"/>
            <a:ext cx="589819" cy="41871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7" name="Pfeil nach unten 36"/>
          <p:cNvSpPr/>
          <p:nvPr/>
        </p:nvSpPr>
        <p:spPr>
          <a:xfrm>
            <a:off x="7650105" y="3576987"/>
            <a:ext cx="589819" cy="41871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76215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4" grpId="0" animBg="1"/>
      <p:bldP spid="10" grpId="0" animBg="1"/>
      <p:bldP spid="13" grpId="0" animBg="1"/>
      <p:bldP spid="16" grpId="0" animBg="1"/>
      <p:bldP spid="21" grpId="0" animBg="1"/>
      <p:bldP spid="23" grpId="0" animBg="1"/>
      <p:bldP spid="25" grpId="0" animBg="1"/>
      <p:bldP spid="29" grpId="0" animBg="1"/>
      <p:bldP spid="31" grpId="0" animBg="1"/>
      <p:bldP spid="34" grpId="0" animBg="1"/>
      <p:bldP spid="35" grpId="0" animBg="1"/>
      <p:bldP spid="36" grpId="0" animBg="1"/>
      <p:bldP spid="37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0" y="2852936"/>
            <a:ext cx="9144000" cy="1152128"/>
          </a:xfrm>
          <a:solidFill>
            <a:schemeClr val="bg2">
              <a:lumMod val="75000"/>
            </a:schemeClr>
          </a:solidFill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 anchor="ctr">
            <a:normAutofit fontScale="90000"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/>
          <a:p>
            <a:pPr defTabSz="180000"/>
            <a:r>
              <a:rPr lang="de-DE" sz="4400" cap="small" dirty="0">
                <a:latin typeface="Garamond" pitchFamily="18" charset="0"/>
              </a:rPr>
              <a:t>Kursarten in der Einführungsphase</a:t>
            </a:r>
            <a:endParaRPr lang="de-DE" sz="4400" cap="small" dirty="0"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483665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00000"/>
          </a:xfrm>
          <a:solidFill>
            <a:schemeClr val="bg2">
              <a:lumMod val="75000"/>
            </a:schemeClr>
          </a:solidFill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 anchor="ctr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/>
          <a:p>
            <a:pPr defTabSz="180000"/>
            <a:r>
              <a:rPr lang="de-DE" sz="3600" cap="small" dirty="0">
                <a:latin typeface="Garamond" pitchFamily="18" charset="0"/>
              </a:rPr>
              <a:t>Kursarten in der Einführungsphase</a:t>
            </a:r>
            <a:endParaRPr lang="de-DE" sz="3600" cap="small" dirty="0"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+mn-lt"/>
            </a:endParaRPr>
          </a:p>
        </p:txBody>
      </p:sp>
      <p:sp>
        <p:nvSpPr>
          <p:cNvPr id="27" name="Rechteck 26"/>
          <p:cNvSpPr/>
          <p:nvPr/>
        </p:nvSpPr>
        <p:spPr>
          <a:xfrm>
            <a:off x="179512" y="1700808"/>
            <a:ext cx="8784976" cy="1006371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u="sng" dirty="0">
                <a:solidFill>
                  <a:srgbClr val="C00000"/>
                </a:solidFill>
              </a:rPr>
              <a:t>Grundkurse</a:t>
            </a:r>
            <a:r>
              <a:rPr lang="de-DE" b="1" u="sng" dirty="0">
                <a:solidFill>
                  <a:schemeClr val="bg1"/>
                </a:solidFill>
              </a:rPr>
              <a:t> (GK): 3 Wochenstunden (Italienisch/Latein ab EF: 4 Wochenstunden)</a:t>
            </a:r>
          </a:p>
          <a:p>
            <a:pPr algn="ctr"/>
            <a:endParaRPr lang="de-DE" dirty="0">
              <a:solidFill>
                <a:schemeClr val="bg1"/>
              </a:solidFill>
            </a:endParaRPr>
          </a:p>
          <a:p>
            <a:pPr algn="ctr"/>
            <a:r>
              <a:rPr lang="de-DE" dirty="0">
                <a:solidFill>
                  <a:schemeClr val="bg1"/>
                </a:solidFill>
              </a:rPr>
              <a:t>Pro Halbjahr 11-12 belegte GKs in der Einführungsphase</a:t>
            </a:r>
          </a:p>
        </p:txBody>
      </p:sp>
      <p:sp>
        <p:nvSpPr>
          <p:cNvPr id="28" name="Rechteck 27"/>
          <p:cNvSpPr/>
          <p:nvPr/>
        </p:nvSpPr>
        <p:spPr>
          <a:xfrm>
            <a:off x="178429" y="2974314"/>
            <a:ext cx="8784976" cy="3190990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u="sng" dirty="0">
                <a:solidFill>
                  <a:srgbClr val="C00000"/>
                </a:solidFill>
              </a:rPr>
              <a:t>Vertiefungsfächer</a:t>
            </a:r>
            <a:r>
              <a:rPr lang="de-DE" b="1" u="sng" dirty="0">
                <a:solidFill>
                  <a:schemeClr val="bg1"/>
                </a:solidFill>
              </a:rPr>
              <a:t> (VTF): </a:t>
            </a:r>
            <a:r>
              <a:rPr lang="de-DE" b="1" u="sng" dirty="0" smtClean="0">
                <a:solidFill>
                  <a:schemeClr val="bg1"/>
                </a:solidFill>
              </a:rPr>
              <a:t> 2 </a:t>
            </a:r>
            <a:r>
              <a:rPr lang="de-DE" b="1" u="sng" dirty="0">
                <a:solidFill>
                  <a:schemeClr val="bg1"/>
                </a:solidFill>
              </a:rPr>
              <a:t>Wochenstunden</a:t>
            </a:r>
          </a:p>
          <a:p>
            <a:pPr algn="ctr"/>
            <a:endParaRPr lang="de-DE" dirty="0" smtClean="0">
              <a:solidFill>
                <a:schemeClr val="bg1"/>
              </a:solidFill>
            </a:endParaRPr>
          </a:p>
          <a:p>
            <a:pPr marL="285750" indent="-285750">
              <a:buFontTx/>
              <a:buChar char="-"/>
            </a:pPr>
            <a:r>
              <a:rPr lang="de-DE" dirty="0" smtClean="0">
                <a:solidFill>
                  <a:schemeClr val="bg1"/>
                </a:solidFill>
              </a:rPr>
              <a:t>Zweistündige Halbjahreskurse</a:t>
            </a:r>
          </a:p>
          <a:p>
            <a:r>
              <a:rPr lang="de-DE" dirty="0" smtClean="0">
                <a:solidFill>
                  <a:schemeClr val="bg1"/>
                </a:solidFill>
              </a:rPr>
              <a:t> </a:t>
            </a:r>
          </a:p>
          <a:p>
            <a:pPr marL="285750" indent="-285750">
              <a:buFontTx/>
              <a:buChar char="-"/>
            </a:pPr>
            <a:r>
              <a:rPr lang="de-DE" dirty="0" smtClean="0">
                <a:solidFill>
                  <a:schemeClr val="bg1"/>
                </a:solidFill>
              </a:rPr>
              <a:t>Ziel: individuelle Förderung insbesondere im Kernfachbereich</a:t>
            </a:r>
          </a:p>
          <a:p>
            <a:pPr marL="285750" indent="-285750">
              <a:buFontTx/>
              <a:buChar char="-"/>
            </a:pPr>
            <a:endParaRPr lang="de-DE" dirty="0">
              <a:solidFill>
                <a:schemeClr val="bg1"/>
              </a:solidFill>
            </a:endParaRPr>
          </a:p>
          <a:p>
            <a:pPr marL="285750" indent="-285750">
              <a:buFontTx/>
              <a:buChar char="-"/>
            </a:pPr>
            <a:r>
              <a:rPr lang="de-DE" dirty="0" smtClean="0">
                <a:solidFill>
                  <a:schemeClr val="bg1"/>
                </a:solidFill>
              </a:rPr>
              <a:t>Derzeitiges </a:t>
            </a:r>
            <a:r>
              <a:rPr lang="de-DE" dirty="0">
                <a:solidFill>
                  <a:schemeClr val="bg1"/>
                </a:solidFill>
              </a:rPr>
              <a:t>Angebot: </a:t>
            </a:r>
            <a:r>
              <a:rPr lang="de-DE" dirty="0" smtClean="0">
                <a:solidFill>
                  <a:schemeClr val="bg1"/>
                </a:solidFill>
              </a:rPr>
              <a:t>Mathematik, Englisch</a:t>
            </a:r>
          </a:p>
          <a:p>
            <a:pPr marL="285750" indent="-285750">
              <a:buFontTx/>
              <a:buChar char="-"/>
            </a:pPr>
            <a:endParaRPr lang="de-DE" dirty="0" smtClean="0">
              <a:solidFill>
                <a:schemeClr val="bg1"/>
              </a:solidFill>
            </a:endParaRPr>
          </a:p>
          <a:p>
            <a:pPr marL="285750" indent="-285750">
              <a:buFontTx/>
              <a:buChar char="-"/>
            </a:pPr>
            <a:r>
              <a:rPr lang="de-DE" dirty="0" smtClean="0">
                <a:solidFill>
                  <a:schemeClr val="bg1"/>
                </a:solidFill>
              </a:rPr>
              <a:t>Keine Benotung</a:t>
            </a:r>
          </a:p>
          <a:p>
            <a:pPr marL="285750" indent="-285750">
              <a:buFontTx/>
              <a:buChar char="-"/>
            </a:pPr>
            <a:endParaRPr lang="de-DE" dirty="0">
              <a:solidFill>
                <a:schemeClr val="bg1"/>
              </a:solidFill>
            </a:endParaRPr>
          </a:p>
          <a:p>
            <a:pPr marL="285750" indent="-285750">
              <a:buFontTx/>
              <a:buChar char="-"/>
            </a:pPr>
            <a:r>
              <a:rPr lang="de-DE" dirty="0" smtClean="0">
                <a:solidFill>
                  <a:schemeClr val="bg1"/>
                </a:solidFill>
              </a:rPr>
              <a:t>Wechsel zum Halbjahr möglich</a:t>
            </a:r>
            <a:endParaRPr lang="de-DE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5519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7" grpId="0" animBg="1"/>
      <p:bldP spid="28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0" y="2852936"/>
            <a:ext cx="9144000" cy="1152128"/>
          </a:xfrm>
          <a:solidFill>
            <a:schemeClr val="bg2">
              <a:lumMod val="75000"/>
            </a:schemeClr>
          </a:solidFill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 anchor="ctr">
            <a:normAutofit fontScale="90000"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/>
          <a:p>
            <a:pPr defTabSz="180000"/>
            <a:r>
              <a:rPr lang="de-DE" sz="4400" cap="small" dirty="0">
                <a:latin typeface="Garamond" pitchFamily="18" charset="0"/>
              </a:rPr>
              <a:t>Pflichtfächer und Mindestbelegdauer</a:t>
            </a:r>
            <a:endParaRPr lang="de-DE" sz="4400" cap="small" dirty="0"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846929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00000"/>
          </a:xfrm>
          <a:solidFill>
            <a:schemeClr val="bg2">
              <a:lumMod val="75000"/>
            </a:schemeClr>
          </a:solidFill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 anchor="ctr">
            <a:normAutofit fontScale="90000"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/>
          <a:p>
            <a:pPr defTabSz="180000"/>
            <a:r>
              <a:rPr lang="de-DE" sz="4000" cap="small" dirty="0">
                <a:latin typeface="Garamond" pitchFamily="18" charset="0"/>
              </a:rPr>
              <a:t>Bildungsgang in der </a:t>
            </a:r>
            <a:br>
              <a:rPr lang="de-DE" sz="4000" cap="small" dirty="0">
                <a:latin typeface="Garamond" pitchFamily="18" charset="0"/>
              </a:rPr>
            </a:br>
            <a:r>
              <a:rPr lang="de-DE" sz="4000" cap="small" dirty="0">
                <a:latin typeface="Garamond" pitchFamily="18" charset="0"/>
              </a:rPr>
              <a:t>gymnasialen Oberstufe</a:t>
            </a:r>
            <a:endParaRPr lang="de-DE" sz="4000" cap="small" dirty="0"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+mn-lt"/>
            </a:endParaRPr>
          </a:p>
        </p:txBody>
      </p:sp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3191579"/>
              </p:ext>
            </p:extLst>
          </p:nvPr>
        </p:nvGraphicFramePr>
        <p:xfrm>
          <a:off x="159312" y="2348880"/>
          <a:ext cx="8640960" cy="3352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064">
                  <a:extLst>
                    <a:ext uri="{9D8B030D-6E8A-4147-A177-3AD203B41FA5}">
                      <a16:colId xmlns:a16="http://schemas.microsoft.com/office/drawing/2014/main" val="514501223"/>
                    </a:ext>
                  </a:extLst>
                </a:gridCol>
                <a:gridCol w="8064896">
                  <a:extLst>
                    <a:ext uri="{9D8B030D-6E8A-4147-A177-3AD203B41FA5}">
                      <a16:colId xmlns:a16="http://schemas.microsoft.com/office/drawing/2014/main" val="1113468853"/>
                    </a:ext>
                  </a:extLst>
                </a:gridCol>
              </a:tblGrid>
              <a:tr h="355205">
                <a:tc>
                  <a:txBody>
                    <a:bodyPr/>
                    <a:lstStyle/>
                    <a:p>
                      <a:r>
                        <a:rPr lang="de-DE" dirty="0"/>
                        <a:t>Nr.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Thema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5087248"/>
                  </a:ext>
                </a:extLst>
              </a:tr>
              <a:tr h="384805">
                <a:tc>
                  <a:txBody>
                    <a:bodyPr/>
                    <a:lstStyle/>
                    <a:p>
                      <a:pPr algn="ctr"/>
                      <a:r>
                        <a:rPr lang="de-DE" sz="2000" dirty="0" smtClean="0"/>
                        <a:t>9.</a:t>
                      </a:r>
                      <a:endParaRPr lang="de-DE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000" dirty="0" smtClean="0"/>
                        <a:t>Klausuren in der Einführungsphase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8941041"/>
                  </a:ext>
                </a:extLst>
              </a:tr>
              <a:tr h="384805">
                <a:tc>
                  <a:txBody>
                    <a:bodyPr/>
                    <a:lstStyle/>
                    <a:p>
                      <a:pPr algn="ctr"/>
                      <a:r>
                        <a:rPr lang="de-DE" sz="2000" dirty="0" smtClean="0"/>
                        <a:t>10.</a:t>
                      </a:r>
                      <a:endParaRPr lang="de-DE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000" dirty="0" smtClean="0"/>
                        <a:t>Leistungsbewertung in der Oberstufe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1690148"/>
                  </a:ext>
                </a:extLst>
              </a:tr>
              <a:tr h="384805">
                <a:tc>
                  <a:txBody>
                    <a:bodyPr/>
                    <a:lstStyle/>
                    <a:p>
                      <a:pPr algn="ctr"/>
                      <a:r>
                        <a:rPr lang="de-DE" sz="2000" dirty="0" smtClean="0"/>
                        <a:t>11.</a:t>
                      </a:r>
                      <a:endParaRPr lang="de-DE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000" dirty="0" smtClean="0"/>
                        <a:t>Noten in der Einführungsphase</a:t>
                      </a:r>
                      <a:r>
                        <a:rPr lang="de-DE" sz="2000" baseline="0" dirty="0" smtClean="0"/>
                        <a:t> / Versetzung in die Qualifikationsphase / Nachprüfung</a:t>
                      </a:r>
                      <a:endParaRPr lang="de-DE" sz="20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2039425"/>
                  </a:ext>
                </a:extLst>
              </a:tr>
              <a:tr h="384805">
                <a:tc>
                  <a:txBody>
                    <a:bodyPr/>
                    <a:lstStyle/>
                    <a:p>
                      <a:pPr algn="ctr"/>
                      <a:r>
                        <a:rPr lang="de-DE" sz="2000" dirty="0" smtClean="0"/>
                        <a:t>12.</a:t>
                      </a:r>
                      <a:endParaRPr lang="de-DE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000" dirty="0" smtClean="0">
                          <a:solidFill>
                            <a:schemeClr val="bg1"/>
                          </a:solidFill>
                        </a:rPr>
                        <a:t>Qualifikationsphase</a:t>
                      </a:r>
                      <a:r>
                        <a:rPr lang="de-DE" sz="2000" baseline="0" dirty="0" smtClean="0">
                          <a:solidFill>
                            <a:schemeClr val="bg1"/>
                          </a:solidFill>
                        </a:rPr>
                        <a:t> (Kursarten / Pflichtfächer / Klausuren / Punktesystem)</a:t>
                      </a:r>
                      <a:endParaRPr lang="de-DE" sz="2000" dirty="0" smtClean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609682"/>
                  </a:ext>
                </a:extLst>
              </a:tr>
              <a:tr h="384805">
                <a:tc>
                  <a:txBody>
                    <a:bodyPr/>
                    <a:lstStyle/>
                    <a:p>
                      <a:pPr algn="ctr"/>
                      <a:r>
                        <a:rPr lang="de-DE" sz="2000" dirty="0" smtClean="0"/>
                        <a:t>13.</a:t>
                      </a:r>
                      <a:endParaRPr lang="de-DE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000" dirty="0" smtClean="0">
                          <a:solidFill>
                            <a:schemeClr val="bg1"/>
                          </a:solidFill>
                        </a:rPr>
                        <a:t>Rücktritt und Wiederholung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9426508"/>
                  </a:ext>
                </a:extLst>
              </a:tr>
              <a:tr h="384805">
                <a:tc>
                  <a:txBody>
                    <a:bodyPr/>
                    <a:lstStyle/>
                    <a:p>
                      <a:pPr algn="ctr"/>
                      <a:r>
                        <a:rPr lang="de-DE" sz="2000" dirty="0" smtClean="0"/>
                        <a:t>14.</a:t>
                      </a:r>
                      <a:endParaRPr lang="de-DE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000" dirty="0" smtClean="0">
                          <a:solidFill>
                            <a:schemeClr val="bg1"/>
                          </a:solidFill>
                        </a:rPr>
                        <a:t>Weitere Berechtigungen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3311319"/>
                  </a:ext>
                </a:extLst>
              </a:tr>
            </a:tbl>
          </a:graphicData>
        </a:graphic>
      </p:graphicFrame>
      <p:sp>
        <p:nvSpPr>
          <p:cNvPr id="5" name="Textfeld 4"/>
          <p:cNvSpPr txBox="1"/>
          <p:nvPr/>
        </p:nvSpPr>
        <p:spPr>
          <a:xfrm>
            <a:off x="159313" y="1916832"/>
            <a:ext cx="8640959" cy="461665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2400" b="1" u="sng" dirty="0">
                <a:solidFill>
                  <a:schemeClr val="bg1"/>
                </a:solidFill>
              </a:rPr>
              <a:t>Gliederung der Präsentation</a:t>
            </a:r>
          </a:p>
        </p:txBody>
      </p:sp>
    </p:spTree>
    <p:extLst>
      <p:ext uri="{BB962C8B-B14F-4D97-AF65-F5344CB8AC3E}">
        <p14:creationId xmlns:p14="http://schemas.microsoft.com/office/powerpoint/2010/main" val="317521794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00000"/>
          </a:xfrm>
          <a:solidFill>
            <a:schemeClr val="bg2">
              <a:lumMod val="75000"/>
            </a:schemeClr>
          </a:solidFill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 anchor="ctr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/>
          <a:p>
            <a:pPr defTabSz="180000"/>
            <a:r>
              <a:rPr lang="de-DE" sz="2000" cap="small" dirty="0">
                <a:latin typeface="Garamond" pitchFamily="18" charset="0"/>
              </a:rPr>
              <a:t>	 </a:t>
            </a:r>
            <a:r>
              <a:rPr lang="de-DE" sz="3200" cap="small" dirty="0">
                <a:latin typeface="Garamond" pitchFamily="18" charset="0"/>
              </a:rPr>
              <a:t>Pflichtfächer und Mindestbelegdauer</a:t>
            </a:r>
            <a:endParaRPr lang="de-DE" sz="3200" cap="small" dirty="0"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+mn-lt"/>
            </a:endParaRPr>
          </a:p>
        </p:txBody>
      </p:sp>
      <p:graphicFrame>
        <p:nvGraphicFramePr>
          <p:cNvPr id="4" name="Tabelle 3"/>
          <p:cNvGraphicFramePr>
            <a:graphicFrameLocks noGrp="1"/>
          </p:cNvGraphicFramePr>
          <p:nvPr>
            <p:extLst/>
          </p:nvPr>
        </p:nvGraphicFramePr>
        <p:xfrm>
          <a:off x="4139952" y="1124744"/>
          <a:ext cx="4752528" cy="54612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2088">
                  <a:extLst>
                    <a:ext uri="{9D8B030D-6E8A-4147-A177-3AD203B41FA5}">
                      <a16:colId xmlns:a16="http://schemas.microsoft.com/office/drawing/2014/main" val="2484860368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994959444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373225556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3839738448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390083173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425101770"/>
                    </a:ext>
                  </a:extLst>
                </a:gridCol>
              </a:tblGrid>
              <a:tr h="432048">
                <a:tc>
                  <a:txBody>
                    <a:bodyPr/>
                    <a:lstStyle/>
                    <a:p>
                      <a:pPr algn="ctr"/>
                      <a:r>
                        <a:rPr lang="de-DE" dirty="0">
                          <a:solidFill>
                            <a:schemeClr val="bg1"/>
                          </a:solidFill>
                        </a:rPr>
                        <a:t>EF.1</a:t>
                      </a:r>
                    </a:p>
                  </a:txBody>
                  <a:tcPr>
                    <a:solidFill>
                      <a:srgbClr val="FFFFCC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>
                          <a:solidFill>
                            <a:schemeClr val="bg1"/>
                          </a:solidFill>
                        </a:rPr>
                        <a:t>EF.2</a:t>
                      </a:r>
                    </a:p>
                  </a:txBody>
                  <a:tcPr>
                    <a:solidFill>
                      <a:srgbClr val="FFFFCC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>
                          <a:solidFill>
                            <a:schemeClr val="bg1"/>
                          </a:solidFill>
                        </a:rPr>
                        <a:t>Q1.1</a:t>
                      </a: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>
                          <a:solidFill>
                            <a:schemeClr val="bg1"/>
                          </a:solidFill>
                        </a:rPr>
                        <a:t>Q1.2</a:t>
                      </a: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>
                          <a:solidFill>
                            <a:schemeClr val="bg1"/>
                          </a:solidFill>
                        </a:rPr>
                        <a:t>Q2.1</a:t>
                      </a: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>
                          <a:solidFill>
                            <a:schemeClr val="bg1"/>
                          </a:solidFill>
                        </a:rPr>
                        <a:t>Q2.2</a:t>
                      </a: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0997662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endParaRPr lang="de-DE" dirty="0"/>
                    </a:p>
                    <a:p>
                      <a:endParaRPr lang="de-DE" dirty="0"/>
                    </a:p>
                    <a:p>
                      <a:endParaRPr lang="de-DE" dirty="0"/>
                    </a:p>
                    <a:p>
                      <a:endParaRPr lang="de-DE" dirty="0"/>
                    </a:p>
                    <a:p>
                      <a:endParaRPr lang="de-DE" dirty="0"/>
                    </a:p>
                    <a:p>
                      <a:endParaRPr lang="de-DE" dirty="0"/>
                    </a:p>
                    <a:p>
                      <a:endParaRPr lang="de-DE" dirty="0"/>
                    </a:p>
                    <a:p>
                      <a:endParaRPr lang="de-DE" dirty="0"/>
                    </a:p>
                    <a:p>
                      <a:endParaRPr lang="de-DE" dirty="0"/>
                    </a:p>
                    <a:p>
                      <a:endParaRPr lang="de-DE" dirty="0"/>
                    </a:p>
                    <a:p>
                      <a:endParaRPr lang="de-DE" dirty="0"/>
                    </a:p>
                    <a:p>
                      <a:endParaRPr lang="de-DE" dirty="0"/>
                    </a:p>
                    <a:p>
                      <a:endParaRPr lang="de-DE" dirty="0"/>
                    </a:p>
                    <a:p>
                      <a:endParaRPr lang="de-DE" dirty="0"/>
                    </a:p>
                    <a:p>
                      <a:endParaRPr lang="de-DE" dirty="0"/>
                    </a:p>
                    <a:p>
                      <a:endParaRPr lang="de-DE" dirty="0"/>
                    </a:p>
                    <a:p>
                      <a:endParaRPr lang="de-DE" dirty="0"/>
                    </a:p>
                    <a:p>
                      <a:endParaRPr lang="de-DE" dirty="0"/>
                    </a:p>
                  </a:txBody>
                  <a:tcP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>
                        <a:ln>
                          <a:solidFill>
                            <a:schemeClr val="bg1"/>
                          </a:solidFill>
                        </a:ln>
                      </a:endParaRPr>
                    </a:p>
                  </a:txBody>
                  <a:tcP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>
                        <a:ln>
                          <a:solidFill>
                            <a:schemeClr val="bg1"/>
                          </a:solidFill>
                        </a:ln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>
                        <a:ln>
                          <a:solidFill>
                            <a:schemeClr val="bg1"/>
                          </a:solidFill>
                        </a:ln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>
                        <a:ln>
                          <a:solidFill>
                            <a:schemeClr val="bg1"/>
                          </a:solidFill>
                        </a:ln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>
                        <a:ln>
                          <a:solidFill>
                            <a:schemeClr val="bg1"/>
                          </a:solidFill>
                        </a:ln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7446692"/>
                  </a:ext>
                </a:extLst>
              </a:tr>
            </a:tbl>
          </a:graphicData>
        </a:graphic>
      </p:graphicFrame>
      <p:sp>
        <p:nvSpPr>
          <p:cNvPr id="7" name="Text Box 89"/>
          <p:cNvSpPr txBox="1">
            <a:spLocks noChangeArrowheads="1"/>
          </p:cNvSpPr>
          <p:nvPr/>
        </p:nvSpPr>
        <p:spPr bwMode="auto">
          <a:xfrm>
            <a:off x="341621" y="1578823"/>
            <a:ext cx="8550859" cy="406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20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</a:rPr>
              <a:t>Deutsch </a:t>
            </a:r>
          </a:p>
        </p:txBody>
      </p:sp>
      <p:sp>
        <p:nvSpPr>
          <p:cNvPr id="9" name="Text Box 89"/>
          <p:cNvSpPr txBox="1">
            <a:spLocks noChangeArrowheads="1"/>
          </p:cNvSpPr>
          <p:nvPr/>
        </p:nvSpPr>
        <p:spPr bwMode="auto">
          <a:xfrm>
            <a:off x="341621" y="2015566"/>
            <a:ext cx="8550859" cy="406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20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</a:rPr>
              <a:t>eine Fremdsprache (bzw. 2) </a:t>
            </a:r>
          </a:p>
        </p:txBody>
      </p:sp>
      <p:sp>
        <p:nvSpPr>
          <p:cNvPr id="11" name="Text Box 89"/>
          <p:cNvSpPr txBox="1">
            <a:spLocks noChangeArrowheads="1"/>
          </p:cNvSpPr>
          <p:nvPr/>
        </p:nvSpPr>
        <p:spPr bwMode="auto">
          <a:xfrm>
            <a:off x="341621" y="2452660"/>
            <a:ext cx="6966683" cy="406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20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</a:rPr>
              <a:t>Kunst/Musik (ab EF); Literatur, Theater, IPK, VPK (nur Q1) </a:t>
            </a:r>
          </a:p>
        </p:txBody>
      </p:sp>
      <p:sp>
        <p:nvSpPr>
          <p:cNvPr id="13" name="Text Box 73"/>
          <p:cNvSpPr txBox="1">
            <a:spLocks noChangeArrowheads="1"/>
          </p:cNvSpPr>
          <p:nvPr/>
        </p:nvSpPr>
        <p:spPr bwMode="auto">
          <a:xfrm>
            <a:off x="323528" y="2997704"/>
            <a:ext cx="8568952" cy="406400"/>
          </a:xfrm>
          <a:prstGeom prst="rect">
            <a:avLst/>
          </a:prstGeom>
          <a:solidFill>
            <a:schemeClr val="accent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20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</a:rPr>
              <a:t>Gesellschaftswissenschaft</a:t>
            </a:r>
          </a:p>
        </p:txBody>
      </p:sp>
      <p:sp>
        <p:nvSpPr>
          <p:cNvPr id="15" name="Text Box 90"/>
          <p:cNvSpPr txBox="1">
            <a:spLocks noChangeArrowheads="1"/>
          </p:cNvSpPr>
          <p:nvPr/>
        </p:nvSpPr>
        <p:spPr bwMode="auto">
          <a:xfrm>
            <a:off x="5724128" y="3434447"/>
            <a:ext cx="3168352" cy="406800"/>
          </a:xfrm>
          <a:prstGeom prst="rect">
            <a:avLst/>
          </a:prstGeom>
          <a:solidFill>
            <a:schemeClr val="accent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9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</a:rPr>
              <a:t>Je 2 Kurse GE und SW </a:t>
            </a:r>
          </a:p>
        </p:txBody>
      </p:sp>
      <p:sp>
        <p:nvSpPr>
          <p:cNvPr id="16" name="Text Box 75"/>
          <p:cNvSpPr txBox="1">
            <a:spLocks noChangeArrowheads="1"/>
          </p:cNvSpPr>
          <p:nvPr/>
        </p:nvSpPr>
        <p:spPr bwMode="auto">
          <a:xfrm>
            <a:off x="316320" y="3974050"/>
            <a:ext cx="8568952" cy="406400"/>
          </a:xfrm>
          <a:prstGeom prst="rect">
            <a:avLst/>
          </a:prstGeom>
          <a:solidFill>
            <a:schemeClr val="tx2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20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</a:rPr>
              <a:t>Mathematik</a:t>
            </a:r>
          </a:p>
        </p:txBody>
      </p:sp>
      <p:sp>
        <p:nvSpPr>
          <p:cNvPr id="18" name="Text Box 75"/>
          <p:cNvSpPr txBox="1">
            <a:spLocks noChangeArrowheads="1"/>
          </p:cNvSpPr>
          <p:nvPr/>
        </p:nvSpPr>
        <p:spPr bwMode="auto">
          <a:xfrm>
            <a:off x="316320" y="4416585"/>
            <a:ext cx="8568952" cy="406400"/>
          </a:xfrm>
          <a:prstGeom prst="rect">
            <a:avLst/>
          </a:prstGeom>
          <a:solidFill>
            <a:schemeClr val="tx2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sz="2000" kern="0" dirty="0">
                <a:solidFill>
                  <a:schemeClr val="bg1"/>
                </a:solidFill>
                <a:latin typeface="Times New Roman" panose="02020603050405020304" pitchFamily="18" charset="0"/>
              </a:rPr>
              <a:t>eine </a:t>
            </a:r>
            <a:r>
              <a:rPr kumimoji="0" lang="de-DE" altLang="de-DE" sz="20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</a:rPr>
              <a:t>Naturwissenschaft (bzw. 2)</a:t>
            </a:r>
          </a:p>
        </p:txBody>
      </p:sp>
      <p:sp>
        <p:nvSpPr>
          <p:cNvPr id="20" name="Text Box 77"/>
          <p:cNvSpPr txBox="1">
            <a:spLocks noChangeArrowheads="1"/>
          </p:cNvSpPr>
          <p:nvPr/>
        </p:nvSpPr>
        <p:spPr bwMode="auto">
          <a:xfrm>
            <a:off x="311283" y="4950396"/>
            <a:ext cx="6991983" cy="4064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2000" b="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</a:rPr>
              <a:t>Religionslehre (Ersatz: Philosophie)</a:t>
            </a:r>
          </a:p>
        </p:txBody>
      </p:sp>
      <p:sp>
        <p:nvSpPr>
          <p:cNvPr id="23" name="Text Box 77"/>
          <p:cNvSpPr txBox="1">
            <a:spLocks noChangeArrowheads="1"/>
          </p:cNvSpPr>
          <p:nvPr/>
        </p:nvSpPr>
        <p:spPr bwMode="auto">
          <a:xfrm>
            <a:off x="303534" y="5484207"/>
            <a:ext cx="8576160" cy="4064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2000" b="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</a:rPr>
              <a:t>Sport (bei Attest Ersatzfach)</a:t>
            </a:r>
          </a:p>
        </p:txBody>
      </p:sp>
      <p:sp>
        <p:nvSpPr>
          <p:cNvPr id="21" name="Text Box 77"/>
          <p:cNvSpPr txBox="1">
            <a:spLocks noChangeArrowheads="1"/>
          </p:cNvSpPr>
          <p:nvPr/>
        </p:nvSpPr>
        <p:spPr bwMode="auto">
          <a:xfrm>
            <a:off x="311283" y="6022385"/>
            <a:ext cx="5412845" cy="40640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20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</a:rPr>
              <a:t>Grundkurs und/oder</a:t>
            </a:r>
            <a:r>
              <a:rPr kumimoji="0" lang="de-DE" altLang="de-DE" sz="2000" b="0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</a:rPr>
              <a:t> Vertiefungsfach (1-2)</a:t>
            </a:r>
            <a:endParaRPr kumimoji="0" lang="de-DE" altLang="de-DE" sz="20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anose="02020603050405020304" pitchFamily="18" charset="0"/>
            </a:endParaRPr>
          </a:p>
        </p:txBody>
      </p:sp>
      <p:sp>
        <p:nvSpPr>
          <p:cNvPr id="25" name="Text Box 77"/>
          <p:cNvSpPr txBox="1">
            <a:spLocks noChangeArrowheads="1"/>
          </p:cNvSpPr>
          <p:nvPr/>
        </p:nvSpPr>
        <p:spPr bwMode="auto">
          <a:xfrm>
            <a:off x="5737461" y="6016579"/>
            <a:ext cx="3155020" cy="40011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20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</a:rPr>
              <a:t>Grundkurs/Projektkurs</a:t>
            </a:r>
          </a:p>
        </p:txBody>
      </p:sp>
    </p:spTree>
    <p:extLst>
      <p:ext uri="{BB962C8B-B14F-4D97-AF65-F5344CB8AC3E}">
        <p14:creationId xmlns:p14="http://schemas.microsoft.com/office/powerpoint/2010/main" val="294211103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1" grpId="0" animBg="1"/>
      <p:bldP spid="13" grpId="0" animBg="1"/>
      <p:bldP spid="15" grpId="0" animBg="1" autoUpdateAnimBg="0"/>
      <p:bldP spid="16" grpId="0" animBg="1"/>
      <p:bldP spid="18" grpId="0" animBg="1"/>
      <p:bldP spid="20" grpId="0" animBg="1"/>
      <p:bldP spid="23" grpId="0" animBg="1"/>
      <p:bldP spid="21" grpId="0" animBg="1"/>
      <p:bldP spid="25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0" y="2852936"/>
            <a:ext cx="9144000" cy="1152128"/>
          </a:xfrm>
          <a:solidFill>
            <a:schemeClr val="bg2">
              <a:lumMod val="75000"/>
            </a:schemeClr>
          </a:solidFill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 anchor="ctr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/>
          <a:p>
            <a:pPr defTabSz="180000"/>
            <a:r>
              <a:rPr lang="de-DE" sz="4400" cap="small" dirty="0">
                <a:latin typeface="Garamond" pitchFamily="18" charset="0"/>
              </a:rPr>
              <a:t>Belegungsbedingungen</a:t>
            </a:r>
            <a:endParaRPr lang="de-DE" sz="4400" cap="small" dirty="0"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0483698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00000"/>
          </a:xfrm>
          <a:solidFill>
            <a:schemeClr val="bg2">
              <a:lumMod val="75000"/>
            </a:schemeClr>
          </a:solidFill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 anchor="ctr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/>
          <a:p>
            <a:pPr defTabSz="180000"/>
            <a:r>
              <a:rPr lang="de-DE" sz="3600" cap="small" dirty="0">
                <a:latin typeface="Garamond" pitchFamily="18" charset="0"/>
              </a:rPr>
              <a:t>Belegungsbedingungen</a:t>
            </a:r>
            <a:endParaRPr lang="de-DE" sz="3600" cap="small" dirty="0"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+mn-lt"/>
            </a:endParaRPr>
          </a:p>
        </p:txBody>
      </p:sp>
      <p:sp>
        <p:nvSpPr>
          <p:cNvPr id="14" name="Rechteck 13"/>
          <p:cNvSpPr/>
          <p:nvPr/>
        </p:nvSpPr>
        <p:spPr>
          <a:xfrm>
            <a:off x="179512" y="1032784"/>
            <a:ext cx="8784976" cy="2036175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u="sng" dirty="0">
                <a:solidFill>
                  <a:schemeClr val="accent6">
                    <a:lumMod val="50000"/>
                  </a:schemeClr>
                </a:solidFill>
              </a:rPr>
              <a:t>1. </a:t>
            </a:r>
            <a:r>
              <a:rPr lang="de-DE" b="1" u="sng" dirty="0" smtClean="0">
                <a:solidFill>
                  <a:schemeClr val="accent6">
                    <a:lumMod val="50000"/>
                  </a:schemeClr>
                </a:solidFill>
              </a:rPr>
              <a:t>Folgekursprinzip</a:t>
            </a:r>
            <a:r>
              <a:rPr lang="de-DE" u="sng" dirty="0" smtClean="0">
                <a:solidFill>
                  <a:schemeClr val="accent6">
                    <a:lumMod val="50000"/>
                  </a:schemeClr>
                </a:solidFill>
              </a:rPr>
              <a:t>: </a:t>
            </a:r>
            <a:r>
              <a:rPr lang="de-DE" dirty="0" smtClean="0">
                <a:solidFill>
                  <a:schemeClr val="bg1"/>
                </a:solidFill>
              </a:rPr>
              <a:t>Die </a:t>
            </a:r>
            <a:r>
              <a:rPr lang="de-DE" dirty="0">
                <a:solidFill>
                  <a:schemeClr val="bg1"/>
                </a:solidFill>
              </a:rPr>
              <a:t>Fächer sind darauf angelegt, dass sie vom Beginn der Einführungsphase bis zum Ende der Belegpflicht belegt werden.</a:t>
            </a:r>
          </a:p>
          <a:p>
            <a:pPr marL="285750" indent="-285750" algn="ctr">
              <a:buFont typeface="Wingdings" panose="05000000000000000000" pitchFamily="2" charset="2"/>
              <a:buChar char="Ø"/>
            </a:pPr>
            <a:r>
              <a:rPr lang="de-DE" dirty="0">
                <a:solidFill>
                  <a:srgbClr val="FF0000"/>
                </a:solidFill>
              </a:rPr>
              <a:t>bis auf wenige Ausnahmen können keine Fächer dazu gewählt werden, die nicht schon am Beginn der EF belegt wurden</a:t>
            </a:r>
          </a:p>
          <a:p>
            <a:pPr algn="ctr"/>
            <a:r>
              <a:rPr lang="de-DE" dirty="0">
                <a:solidFill>
                  <a:schemeClr val="bg1"/>
                </a:solidFill>
              </a:rPr>
              <a:t>(diese Ausnahmen sind: Literatur, Theater, IPK, VPK, Projektkurs Sport (nur in Q1), Zusatzkurse Geschichte/</a:t>
            </a:r>
            <a:r>
              <a:rPr lang="de-DE" dirty="0" err="1">
                <a:solidFill>
                  <a:schemeClr val="bg1"/>
                </a:solidFill>
              </a:rPr>
              <a:t>Sowi</a:t>
            </a:r>
            <a:r>
              <a:rPr lang="de-DE" dirty="0">
                <a:solidFill>
                  <a:schemeClr val="bg1"/>
                </a:solidFill>
              </a:rPr>
              <a:t> (nur in Q2), Vertiefungsfächer (EF), Wechsel Religion/Philosophie)</a:t>
            </a:r>
          </a:p>
        </p:txBody>
      </p:sp>
      <p:sp>
        <p:nvSpPr>
          <p:cNvPr id="9" name="Rechteck 8"/>
          <p:cNvSpPr/>
          <p:nvPr/>
        </p:nvSpPr>
        <p:spPr>
          <a:xfrm>
            <a:off x="179512" y="3566742"/>
            <a:ext cx="8784976" cy="870370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u="sng" dirty="0">
                <a:solidFill>
                  <a:schemeClr val="accent6">
                    <a:lumMod val="50000"/>
                  </a:schemeClr>
                </a:solidFill>
              </a:rPr>
              <a:t>2. Stellung von Geschichte und Sozialwissenschaften: </a:t>
            </a:r>
            <a:r>
              <a:rPr lang="de-DE" dirty="0">
                <a:solidFill>
                  <a:schemeClr val="bg1"/>
                </a:solidFill>
              </a:rPr>
              <a:t>Werden Geschichte oder </a:t>
            </a:r>
            <a:r>
              <a:rPr lang="de-DE" dirty="0" err="1">
                <a:solidFill>
                  <a:schemeClr val="bg1"/>
                </a:solidFill>
              </a:rPr>
              <a:t>Sowi</a:t>
            </a:r>
            <a:r>
              <a:rPr lang="de-DE" dirty="0">
                <a:solidFill>
                  <a:schemeClr val="bg1"/>
                </a:solidFill>
              </a:rPr>
              <a:t> in der EF nicht gewählt oder nicht bis Q1 fortgeführt, müssen sie in der Q2 als Zusatzkurse belegt werden.</a:t>
            </a:r>
          </a:p>
        </p:txBody>
      </p:sp>
      <p:sp>
        <p:nvSpPr>
          <p:cNvPr id="10" name="Rechteck 9"/>
          <p:cNvSpPr/>
          <p:nvPr/>
        </p:nvSpPr>
        <p:spPr>
          <a:xfrm>
            <a:off x="179512" y="4934895"/>
            <a:ext cx="8784976" cy="938549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u="sng" dirty="0">
                <a:solidFill>
                  <a:schemeClr val="accent6">
                    <a:lumMod val="50000"/>
                  </a:schemeClr>
                </a:solidFill>
              </a:rPr>
              <a:t>3. Keine „Doppelfunktion“ von Philosophie: </a:t>
            </a:r>
            <a:r>
              <a:rPr lang="de-DE" dirty="0">
                <a:solidFill>
                  <a:schemeClr val="bg1"/>
                </a:solidFill>
              </a:rPr>
              <a:t>Philosophie kann nicht gleichzeitig als Ersatzfach für Religion und als einziges Fach aus dem Aufgabenfeld II belegt werden.</a:t>
            </a:r>
          </a:p>
        </p:txBody>
      </p:sp>
    </p:spTree>
    <p:extLst>
      <p:ext uri="{BB962C8B-B14F-4D97-AF65-F5344CB8AC3E}">
        <p14:creationId xmlns:p14="http://schemas.microsoft.com/office/powerpoint/2010/main" val="2599774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4" grpId="0" animBg="1"/>
      <p:bldP spid="9" grpId="0" animBg="1"/>
      <p:bldP spid="10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0" y="2852936"/>
            <a:ext cx="9144000" cy="1152128"/>
          </a:xfrm>
          <a:solidFill>
            <a:schemeClr val="bg2">
              <a:lumMod val="75000"/>
            </a:schemeClr>
          </a:solidFill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 anchor="ctr">
            <a:normAutofit fontScale="90000"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/>
          <a:p>
            <a:pPr defTabSz="180000"/>
            <a:r>
              <a:rPr lang="de-DE" sz="4400" cap="small" dirty="0">
                <a:latin typeface="Garamond" pitchFamily="18" charset="0"/>
              </a:rPr>
              <a:t>Pflichtbelegung in der Einführungsphase</a:t>
            </a:r>
            <a:endParaRPr lang="de-DE" sz="4400" cap="small" dirty="0"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7700248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1052737"/>
          </a:xfrm>
          <a:solidFill>
            <a:schemeClr val="bg2">
              <a:lumMod val="75000"/>
            </a:schemeClr>
          </a:solidFill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 anchor="ctr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/>
          <a:p>
            <a:pPr defTabSz="180000"/>
            <a:r>
              <a:rPr lang="de-DE" sz="3600" cap="small" dirty="0">
                <a:latin typeface="Garamond" pitchFamily="18" charset="0"/>
              </a:rPr>
              <a:t>Pflichtbelegung in der Einführungsphase</a:t>
            </a:r>
            <a:endParaRPr lang="de-DE" sz="3600" cap="small" dirty="0"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+mn-lt"/>
            </a:endParaRPr>
          </a:p>
        </p:txBody>
      </p:sp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5454327"/>
              </p:ext>
            </p:extLst>
          </p:nvPr>
        </p:nvGraphicFramePr>
        <p:xfrm>
          <a:off x="179512" y="1412776"/>
          <a:ext cx="8784976" cy="5313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6244">
                  <a:extLst>
                    <a:ext uri="{9D8B030D-6E8A-4147-A177-3AD203B41FA5}">
                      <a16:colId xmlns:a16="http://schemas.microsoft.com/office/drawing/2014/main" val="679526406"/>
                    </a:ext>
                  </a:extLst>
                </a:gridCol>
                <a:gridCol w="2196244">
                  <a:extLst>
                    <a:ext uri="{9D8B030D-6E8A-4147-A177-3AD203B41FA5}">
                      <a16:colId xmlns:a16="http://schemas.microsoft.com/office/drawing/2014/main" val="3939197146"/>
                    </a:ext>
                  </a:extLst>
                </a:gridCol>
                <a:gridCol w="2196244">
                  <a:extLst>
                    <a:ext uri="{9D8B030D-6E8A-4147-A177-3AD203B41FA5}">
                      <a16:colId xmlns:a16="http://schemas.microsoft.com/office/drawing/2014/main" val="2362765176"/>
                    </a:ext>
                  </a:extLst>
                </a:gridCol>
                <a:gridCol w="2196244">
                  <a:extLst>
                    <a:ext uri="{9D8B030D-6E8A-4147-A177-3AD203B41FA5}">
                      <a16:colId xmlns:a16="http://schemas.microsoft.com/office/drawing/2014/main" val="314592462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e-DE" dirty="0">
                          <a:solidFill>
                            <a:schemeClr val="bg1"/>
                          </a:solidFill>
                        </a:rPr>
                        <a:t>Aufgabenfeld</a:t>
                      </a:r>
                      <a:r>
                        <a:rPr lang="de-DE" baseline="0" dirty="0">
                          <a:solidFill>
                            <a:schemeClr val="bg1"/>
                          </a:solidFill>
                        </a:rPr>
                        <a:t> I</a:t>
                      </a:r>
                      <a:endParaRPr lang="de-DE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>
                          <a:solidFill>
                            <a:schemeClr val="bg1"/>
                          </a:solidFill>
                        </a:rPr>
                        <a:t>Aufgabenfeld II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>
                          <a:solidFill>
                            <a:schemeClr val="bg1"/>
                          </a:solidFill>
                        </a:rPr>
                        <a:t>Aufgabenfeld III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ohne </a:t>
                      </a:r>
                      <a:r>
                        <a:rPr lang="de-DE" dirty="0" err="1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Aufgabenf</a:t>
                      </a:r>
                      <a:r>
                        <a:rPr lang="de-DE" dirty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.</a:t>
                      </a:r>
                    </a:p>
                  </a:txBody>
                  <a:tcPr>
                    <a:solidFill>
                      <a:srgbClr val="69676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93656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b="1" dirty="0"/>
                        <a:t>1. Deutsch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de-DE" b="1" dirty="0"/>
                        <a:t>4. </a:t>
                      </a:r>
                      <a:r>
                        <a:rPr lang="de-DE" sz="1750" b="1" dirty="0"/>
                        <a:t>eine</a:t>
                      </a:r>
                      <a:r>
                        <a:rPr lang="de-DE" sz="1750" b="1" baseline="0" dirty="0"/>
                        <a:t> Gesell-</a:t>
                      </a:r>
                      <a:r>
                        <a:rPr lang="de-DE" sz="1750" b="1" baseline="0" dirty="0" err="1"/>
                        <a:t>schaftswissenschaft</a:t>
                      </a:r>
                      <a:endParaRPr lang="de-DE" sz="1750" b="1" dirty="0"/>
                    </a:p>
                    <a:p>
                      <a:pPr marL="342900" indent="-342900">
                        <a:buAutoNum type="alphaLcParenR"/>
                      </a:pPr>
                      <a:r>
                        <a:rPr lang="de-DE" dirty="0"/>
                        <a:t>Geschichte</a:t>
                      </a:r>
                    </a:p>
                    <a:p>
                      <a:pPr marL="342900" indent="-342900">
                        <a:buAutoNum type="alphaLcParenR"/>
                      </a:pPr>
                      <a:r>
                        <a:rPr lang="de-DE" dirty="0"/>
                        <a:t>Sozialwissen-</a:t>
                      </a:r>
                      <a:r>
                        <a:rPr lang="de-DE" dirty="0" err="1"/>
                        <a:t>schaften</a:t>
                      </a:r>
                      <a:endParaRPr lang="de-DE" dirty="0"/>
                    </a:p>
                    <a:p>
                      <a:pPr marL="342900" indent="-342900">
                        <a:buAutoNum type="alphaLcParenR"/>
                      </a:pPr>
                      <a:r>
                        <a:rPr lang="de-DE" dirty="0"/>
                        <a:t>Erdkunde</a:t>
                      </a:r>
                    </a:p>
                    <a:p>
                      <a:pPr marL="342900" indent="-342900">
                        <a:buAutoNum type="alphaLcParenR"/>
                      </a:pPr>
                      <a:r>
                        <a:rPr lang="de-DE" dirty="0"/>
                        <a:t>Pädagogik</a:t>
                      </a:r>
                    </a:p>
                    <a:p>
                      <a:pPr marL="342900" indent="-342900">
                        <a:buAutoNum type="alphaLcParenR"/>
                      </a:pPr>
                      <a:r>
                        <a:rPr lang="de-DE" dirty="0"/>
                        <a:t>Philosophie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b="1" dirty="0"/>
                        <a:t>5. Mathematik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de-DE" b="1" dirty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7. Religionslehre</a:t>
                      </a:r>
                      <a:endParaRPr lang="de-DE" b="1" baseline="0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  <a:p>
                      <a:pPr marL="342900" indent="-342900">
                        <a:buAutoNum type="alphaLcParenR"/>
                      </a:pPr>
                      <a:r>
                        <a:rPr lang="de-DE" baseline="0" dirty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ev. Religion</a:t>
                      </a:r>
                    </a:p>
                    <a:p>
                      <a:pPr marL="342900" indent="-342900">
                        <a:buAutoNum type="alphaLcParenR"/>
                      </a:pPr>
                      <a:r>
                        <a:rPr lang="de-DE" baseline="0" dirty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kath. Religion </a:t>
                      </a:r>
                    </a:p>
                    <a:p>
                      <a:pPr marL="0" indent="0">
                        <a:buNone/>
                      </a:pPr>
                      <a:r>
                        <a:rPr lang="de-DE" baseline="0" dirty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(Ersatzfach: </a:t>
                      </a:r>
                      <a:r>
                        <a:rPr lang="de-DE" baseline="0" dirty="0" err="1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Philo-sophie</a:t>
                      </a:r>
                      <a:r>
                        <a:rPr lang="de-DE" baseline="0" dirty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)</a:t>
                      </a:r>
                    </a:p>
                    <a:p>
                      <a:endParaRPr lang="de-DE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  <a:p>
                      <a:r>
                        <a:rPr lang="de-DE" b="1" dirty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8. Sport</a:t>
                      </a:r>
                    </a:p>
                    <a:p>
                      <a:r>
                        <a:rPr lang="de-DE" dirty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(bei Attest </a:t>
                      </a:r>
                      <a:r>
                        <a:rPr lang="de-DE" dirty="0" err="1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belie-biges</a:t>
                      </a:r>
                      <a:r>
                        <a:rPr lang="de-DE" dirty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 Ersatzfach)</a:t>
                      </a:r>
                    </a:p>
                  </a:txBody>
                  <a:tcPr>
                    <a:solidFill>
                      <a:srgbClr val="69676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17410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b="1" dirty="0"/>
                        <a:t>2. eine fortgeführte Fremdsprache</a:t>
                      </a:r>
                    </a:p>
                    <a:p>
                      <a:r>
                        <a:rPr lang="de-DE" dirty="0"/>
                        <a:t>a) Englisch</a:t>
                      </a:r>
                    </a:p>
                    <a:p>
                      <a:r>
                        <a:rPr lang="de-DE" dirty="0"/>
                        <a:t>b) Französisch</a:t>
                      </a:r>
                    </a:p>
                    <a:p>
                      <a:r>
                        <a:rPr lang="de-DE" dirty="0"/>
                        <a:t>c) Latein</a:t>
                      </a:r>
                    </a:p>
                    <a:p>
                      <a:r>
                        <a:rPr lang="de-DE" dirty="0"/>
                        <a:t>--------------------------</a:t>
                      </a:r>
                    </a:p>
                    <a:p>
                      <a:r>
                        <a:rPr lang="de-DE" dirty="0"/>
                        <a:t>a) Italienisch</a:t>
                      </a:r>
                      <a:r>
                        <a:rPr lang="de-DE" baseline="0" dirty="0"/>
                        <a:t> ab EF</a:t>
                      </a:r>
                    </a:p>
                    <a:p>
                      <a:r>
                        <a:rPr lang="de-DE" baseline="0" dirty="0"/>
                        <a:t>b) Latein ab EF</a:t>
                      </a:r>
                      <a:endParaRPr lang="de-DE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b="1" dirty="0"/>
                        <a:t>6. eine </a:t>
                      </a:r>
                      <a:r>
                        <a:rPr lang="de-DE" b="1" dirty="0" err="1"/>
                        <a:t>Naturwis-senschaft</a:t>
                      </a:r>
                      <a:endParaRPr lang="de-DE" b="1" dirty="0"/>
                    </a:p>
                    <a:p>
                      <a:pPr marL="342900" indent="-342900">
                        <a:buAutoNum type="alphaLcParenR"/>
                      </a:pPr>
                      <a:r>
                        <a:rPr lang="de-DE" dirty="0"/>
                        <a:t>Biologie</a:t>
                      </a:r>
                    </a:p>
                    <a:p>
                      <a:pPr marL="342900" indent="-342900">
                        <a:buAutoNum type="alphaLcParenR"/>
                      </a:pPr>
                      <a:r>
                        <a:rPr lang="de-DE" dirty="0"/>
                        <a:t>Chemie</a:t>
                      </a:r>
                    </a:p>
                    <a:p>
                      <a:pPr marL="342900" indent="-342900">
                        <a:buAutoNum type="alphaLcParenR"/>
                      </a:pPr>
                      <a:r>
                        <a:rPr lang="de-DE" dirty="0"/>
                        <a:t>Physik</a:t>
                      </a:r>
                    </a:p>
                    <a:p>
                      <a:pPr marL="0" indent="0">
                        <a:buNone/>
                      </a:pPr>
                      <a:r>
                        <a:rPr lang="de-DE" dirty="0"/>
                        <a:t>--------------------------</a:t>
                      </a:r>
                    </a:p>
                    <a:p>
                      <a:pPr marL="0" indent="0">
                        <a:buNone/>
                      </a:pPr>
                      <a:r>
                        <a:rPr lang="de-DE" dirty="0"/>
                        <a:t>a)</a:t>
                      </a:r>
                      <a:r>
                        <a:rPr lang="de-DE" baseline="0" dirty="0"/>
                        <a:t> Informatik</a:t>
                      </a:r>
                      <a:endParaRPr lang="de-DE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20116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b="1" dirty="0"/>
                        <a:t>3. Ein künstlerisch-musisches</a:t>
                      </a:r>
                      <a:r>
                        <a:rPr lang="de-DE" b="1" baseline="0" dirty="0"/>
                        <a:t> Fach</a:t>
                      </a:r>
                      <a:endParaRPr lang="de-DE" b="1" dirty="0"/>
                    </a:p>
                    <a:p>
                      <a:pPr marL="342900" indent="-342900">
                        <a:buAutoNum type="alphaLcParenR"/>
                      </a:pPr>
                      <a:r>
                        <a:rPr lang="de-DE" baseline="0" dirty="0"/>
                        <a:t>Kunst</a:t>
                      </a:r>
                    </a:p>
                    <a:p>
                      <a:pPr marL="342900" indent="-342900">
                        <a:buAutoNum type="alphaLcParenR"/>
                      </a:pPr>
                      <a:r>
                        <a:rPr lang="de-DE" baseline="0" dirty="0"/>
                        <a:t>Musik</a:t>
                      </a:r>
                      <a:endParaRPr lang="de-DE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lang="de-DE" dirty="0"/>
                        <a:t>9. Eine</a:t>
                      </a:r>
                      <a:r>
                        <a:rPr lang="de-DE" baseline="0" dirty="0"/>
                        <a:t> weitere Fremdsprache (auch neu einsetzend) oder eine weitere Naturwissenschaft (bzw. Informatik) &gt; „sprachlicher bzw. naturwissenschaftlicher Schwerpunkt“</a:t>
                      </a:r>
                    </a:p>
                    <a:p>
                      <a:endParaRPr lang="de-DE" baseline="0" dirty="0"/>
                    </a:p>
                    <a:p>
                      <a:r>
                        <a:rPr lang="de-DE" baseline="0" dirty="0"/>
                        <a:t>10. Weiteres beliebiges Wahlfach</a:t>
                      </a:r>
                    </a:p>
                    <a:p>
                      <a:endParaRPr lang="de-DE" baseline="0" dirty="0"/>
                    </a:p>
                    <a:p>
                      <a:r>
                        <a:rPr lang="de-DE" baseline="0" dirty="0"/>
                        <a:t>11. Weitere 1-2 beliebige Wahlfächer oder </a:t>
                      </a:r>
                      <a:r>
                        <a:rPr lang="de-DE" baseline="0" dirty="0" err="1"/>
                        <a:t>Grundkurs+Ver-tiefungsfach</a:t>
                      </a:r>
                      <a:r>
                        <a:rPr lang="de-DE" baseline="0" dirty="0"/>
                        <a:t> </a:t>
                      </a:r>
                      <a:r>
                        <a:rPr lang="de-DE" baseline="0" dirty="0">
                          <a:solidFill>
                            <a:srgbClr val="FF0000"/>
                          </a:solidFill>
                        </a:rPr>
                        <a:t>(Minimum: 34 Wochenstunden!)</a:t>
                      </a:r>
                      <a:endParaRPr lang="de-DE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0053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368926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0" y="2852936"/>
            <a:ext cx="9144000" cy="1152128"/>
          </a:xfrm>
          <a:solidFill>
            <a:schemeClr val="bg2">
              <a:lumMod val="75000"/>
            </a:schemeClr>
          </a:solidFill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 anchor="ctr">
            <a:normAutofit fontScale="90000"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/>
          <a:p>
            <a:pPr defTabSz="180000"/>
            <a:r>
              <a:rPr lang="de-DE" sz="4400" cap="small" dirty="0">
                <a:latin typeface="Garamond" pitchFamily="18" charset="0"/>
              </a:rPr>
              <a:t>Klausuren in der Einführungsphase</a:t>
            </a:r>
            <a:endParaRPr lang="de-DE" sz="4400" cap="small" dirty="0"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610318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00000"/>
          </a:xfrm>
          <a:solidFill>
            <a:schemeClr val="bg2">
              <a:lumMod val="75000"/>
            </a:schemeClr>
          </a:solidFill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 anchor="ctr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/>
          <a:p>
            <a:pPr defTabSz="180000"/>
            <a:r>
              <a:rPr lang="de-DE" sz="3600" cap="small" dirty="0">
                <a:latin typeface="Garamond" pitchFamily="18" charset="0"/>
              </a:rPr>
              <a:t>Klausuren in der Einführungsphase </a:t>
            </a:r>
            <a:endParaRPr lang="de-DE" sz="3600" cap="small" dirty="0"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+mn-lt"/>
            </a:endParaRPr>
          </a:p>
        </p:txBody>
      </p:sp>
      <p:sp>
        <p:nvSpPr>
          <p:cNvPr id="14" name="Rechteck 13"/>
          <p:cNvSpPr/>
          <p:nvPr/>
        </p:nvSpPr>
        <p:spPr>
          <a:xfrm>
            <a:off x="149841" y="1123615"/>
            <a:ext cx="8784976" cy="3362227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u="sng" dirty="0">
                <a:solidFill>
                  <a:schemeClr val="bg1"/>
                </a:solidFill>
              </a:rPr>
              <a:t>In der Einführungsphase werden 90-minütige Klausuren geschrieben in:</a:t>
            </a:r>
          </a:p>
          <a:p>
            <a:endParaRPr lang="de-DE" dirty="0">
              <a:solidFill>
                <a:schemeClr val="bg1"/>
              </a:solidFill>
            </a:endParaRPr>
          </a:p>
          <a:p>
            <a:pPr marL="285750" indent="-285750">
              <a:buFontTx/>
              <a:buChar char="-"/>
            </a:pPr>
            <a:r>
              <a:rPr lang="de-DE" dirty="0">
                <a:solidFill>
                  <a:schemeClr val="bg1"/>
                </a:solidFill>
              </a:rPr>
              <a:t>Deutsch (zentrale Klausur am Ende von EF.2)</a:t>
            </a:r>
          </a:p>
          <a:p>
            <a:pPr marL="285750" indent="-285750">
              <a:buFontTx/>
              <a:buChar char="-"/>
            </a:pPr>
            <a:r>
              <a:rPr lang="de-DE" dirty="0">
                <a:solidFill>
                  <a:schemeClr val="bg1"/>
                </a:solidFill>
              </a:rPr>
              <a:t>sämtlichen Fremdsprachen </a:t>
            </a:r>
          </a:p>
          <a:p>
            <a:r>
              <a:rPr lang="de-DE" dirty="0">
                <a:solidFill>
                  <a:schemeClr val="bg1"/>
                </a:solidFill>
              </a:rPr>
              <a:t>           (Kommunikationsprüfung in Englisch in EF.2)</a:t>
            </a:r>
          </a:p>
          <a:p>
            <a:pPr marL="285750" indent="-285750">
              <a:buFontTx/>
              <a:buChar char="-"/>
            </a:pPr>
            <a:r>
              <a:rPr lang="de-DE" dirty="0">
                <a:solidFill>
                  <a:schemeClr val="bg1"/>
                </a:solidFill>
              </a:rPr>
              <a:t>Mathematik (zentrale Klausur am Ende von EF.2)</a:t>
            </a:r>
          </a:p>
          <a:p>
            <a:pPr marL="285750" indent="-285750">
              <a:buFontTx/>
              <a:buChar char="-"/>
            </a:pPr>
            <a:r>
              <a:rPr lang="de-DE" b="1" u="sng" dirty="0">
                <a:solidFill>
                  <a:schemeClr val="bg1"/>
                </a:solidFill>
              </a:rPr>
              <a:t>mindestens</a:t>
            </a:r>
            <a:r>
              <a:rPr lang="de-DE" dirty="0">
                <a:solidFill>
                  <a:schemeClr val="bg1"/>
                </a:solidFill>
              </a:rPr>
              <a:t> einer Gesellschaftswissenschaft</a:t>
            </a:r>
          </a:p>
          <a:p>
            <a:pPr marL="285750" indent="-285750">
              <a:buFontTx/>
              <a:buChar char="-"/>
            </a:pPr>
            <a:r>
              <a:rPr lang="de-DE" b="1" u="sng" dirty="0">
                <a:solidFill>
                  <a:schemeClr val="bg1"/>
                </a:solidFill>
              </a:rPr>
              <a:t>mindestens</a:t>
            </a:r>
            <a:r>
              <a:rPr lang="de-DE" dirty="0">
                <a:solidFill>
                  <a:schemeClr val="bg1"/>
                </a:solidFill>
              </a:rPr>
              <a:t> einer Naturwissenschaft (BI, CH, PH)</a:t>
            </a:r>
          </a:p>
          <a:p>
            <a:pPr marL="285750" indent="-285750">
              <a:buFontTx/>
              <a:buChar char="-"/>
            </a:pPr>
            <a:r>
              <a:rPr lang="de-DE" dirty="0">
                <a:solidFill>
                  <a:schemeClr val="bg1"/>
                </a:solidFill>
              </a:rPr>
              <a:t>nach Wahl in allen anderen Fächern (außer Sport</a:t>
            </a:r>
            <a:r>
              <a:rPr lang="de-DE" dirty="0" smtClean="0">
                <a:solidFill>
                  <a:schemeClr val="bg1"/>
                </a:solidFill>
              </a:rPr>
              <a:t>)</a:t>
            </a:r>
          </a:p>
          <a:p>
            <a:endParaRPr lang="de-DE" dirty="0">
              <a:solidFill>
                <a:schemeClr val="bg1"/>
              </a:solidFill>
            </a:endParaRPr>
          </a:p>
          <a:p>
            <a:r>
              <a:rPr lang="de-DE" dirty="0" smtClean="0">
                <a:solidFill>
                  <a:schemeClr val="bg1"/>
                </a:solidFill>
              </a:rPr>
              <a:t>Die zentrale Klausur in Mathematik und Deutsch im letzten Quartal der EF hat jeweils eine Länge von 100 Minuten.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3" name="Geschweifte Klammer rechts 2"/>
          <p:cNvSpPr/>
          <p:nvPr/>
        </p:nvSpPr>
        <p:spPr>
          <a:xfrm>
            <a:off x="5607661" y="1821991"/>
            <a:ext cx="216024" cy="1000041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Geschweifte Klammer rechts 9"/>
          <p:cNvSpPr/>
          <p:nvPr/>
        </p:nvSpPr>
        <p:spPr>
          <a:xfrm>
            <a:off x="5607661" y="2831451"/>
            <a:ext cx="216024" cy="801689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" name="Textfeld 3"/>
          <p:cNvSpPr txBox="1"/>
          <p:nvPr/>
        </p:nvSpPr>
        <p:spPr>
          <a:xfrm>
            <a:off x="5763004" y="2137345"/>
            <a:ext cx="32014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solidFill>
                  <a:schemeClr val="bg1"/>
                </a:solidFill>
              </a:rPr>
              <a:t>zwei Klausuren pro Halbjahr</a:t>
            </a:r>
          </a:p>
        </p:txBody>
      </p:sp>
      <p:sp>
        <p:nvSpPr>
          <p:cNvPr id="13" name="Textfeld 12"/>
          <p:cNvSpPr txBox="1"/>
          <p:nvPr/>
        </p:nvSpPr>
        <p:spPr>
          <a:xfrm>
            <a:off x="5823685" y="3037102"/>
            <a:ext cx="3065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solidFill>
                  <a:schemeClr val="bg1"/>
                </a:solidFill>
              </a:rPr>
              <a:t>eine Klausur pro Halbjahr</a:t>
            </a:r>
          </a:p>
        </p:txBody>
      </p:sp>
      <p:sp>
        <p:nvSpPr>
          <p:cNvPr id="15" name="Rechteck 14"/>
          <p:cNvSpPr/>
          <p:nvPr/>
        </p:nvSpPr>
        <p:spPr>
          <a:xfrm>
            <a:off x="179512" y="4785513"/>
            <a:ext cx="8784976" cy="668024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bg1"/>
                </a:solidFill>
              </a:rPr>
              <a:t>Die Klausurwahl gilt immer nur für ein Halbjahr (Wechsel der Klausurfächer zum Halbjahr möglich und empfehlenswert).</a:t>
            </a:r>
          </a:p>
        </p:txBody>
      </p:sp>
      <p:sp>
        <p:nvSpPr>
          <p:cNvPr id="9" name="Rechteck 8"/>
          <p:cNvSpPr/>
          <p:nvPr/>
        </p:nvSpPr>
        <p:spPr>
          <a:xfrm>
            <a:off x="193205" y="5753208"/>
            <a:ext cx="8784976" cy="700801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bg1"/>
                </a:solidFill>
              </a:rPr>
              <a:t>In der EF hat die Wahl der Klausurfächer </a:t>
            </a:r>
            <a:r>
              <a:rPr lang="de-DE" b="1" u="sng" dirty="0">
                <a:solidFill>
                  <a:schemeClr val="bg1"/>
                </a:solidFill>
              </a:rPr>
              <a:t>noch keine Auswirkungen </a:t>
            </a:r>
            <a:r>
              <a:rPr lang="de-DE" dirty="0">
                <a:solidFill>
                  <a:schemeClr val="bg1"/>
                </a:solidFill>
              </a:rPr>
              <a:t>auf die Wahl von Leistungskursen und Abiturfächern (erst ab der Q1). </a:t>
            </a:r>
          </a:p>
        </p:txBody>
      </p:sp>
    </p:spTree>
    <p:extLst>
      <p:ext uri="{BB962C8B-B14F-4D97-AF65-F5344CB8AC3E}">
        <p14:creationId xmlns:p14="http://schemas.microsoft.com/office/powerpoint/2010/main" val="3128458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4" grpId="0" animBg="1"/>
      <p:bldP spid="4" grpId="0"/>
      <p:bldP spid="13" grpId="0"/>
      <p:bldP spid="15" grpId="0" animBg="1"/>
      <p:bldP spid="9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0" y="2852936"/>
            <a:ext cx="9144000" cy="1152128"/>
          </a:xfrm>
          <a:solidFill>
            <a:schemeClr val="bg2">
              <a:lumMod val="75000"/>
            </a:schemeClr>
          </a:solidFill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 anchor="ctr">
            <a:normAutofit fontScale="90000"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/>
          <a:p>
            <a:pPr defTabSz="180000"/>
            <a:r>
              <a:rPr lang="de-DE" sz="4400" cap="small" dirty="0">
                <a:latin typeface="Garamond" pitchFamily="18" charset="0"/>
              </a:rPr>
              <a:t>Leistungsbewertung in der Oberstufe</a:t>
            </a:r>
            <a:endParaRPr lang="de-DE" sz="4400" cap="small" dirty="0"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615619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00000"/>
          </a:xfrm>
          <a:solidFill>
            <a:schemeClr val="bg2">
              <a:lumMod val="75000"/>
            </a:schemeClr>
          </a:solidFill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 anchor="ctr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/>
          <a:p>
            <a:pPr defTabSz="180000"/>
            <a:r>
              <a:rPr lang="de-DE" sz="3600" cap="small" dirty="0">
                <a:latin typeface="Garamond" pitchFamily="18" charset="0"/>
              </a:rPr>
              <a:t>Leistungsbewertung in der Oberstufe</a:t>
            </a:r>
            <a:endParaRPr lang="de-DE" sz="3600" cap="small" dirty="0"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+mn-lt"/>
            </a:endParaRPr>
          </a:p>
        </p:txBody>
      </p:sp>
      <p:sp>
        <p:nvSpPr>
          <p:cNvPr id="14" name="Rechteck 13"/>
          <p:cNvSpPr/>
          <p:nvPr/>
        </p:nvSpPr>
        <p:spPr>
          <a:xfrm>
            <a:off x="179512" y="973481"/>
            <a:ext cx="8784976" cy="3279698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de-DE" b="1" u="sng" dirty="0">
                <a:solidFill>
                  <a:schemeClr val="accent6">
                    <a:lumMod val="50000"/>
                  </a:schemeClr>
                </a:solidFill>
              </a:rPr>
              <a:t>In Kursen mit Klausuren</a:t>
            </a:r>
            <a:r>
              <a:rPr lang="de-DE" dirty="0">
                <a:solidFill>
                  <a:schemeClr val="accent6">
                    <a:lumMod val="50000"/>
                  </a:schemeClr>
                </a:solidFill>
              </a:rPr>
              <a:t> </a:t>
            </a:r>
          </a:p>
          <a:p>
            <a:pPr algn="ctr"/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3" name="Textfeld 2"/>
          <p:cNvSpPr txBox="1"/>
          <p:nvPr/>
        </p:nvSpPr>
        <p:spPr>
          <a:xfrm>
            <a:off x="179512" y="1484784"/>
            <a:ext cx="38164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>
                <a:solidFill>
                  <a:schemeClr val="bg1"/>
                </a:solidFill>
              </a:rPr>
              <a:t>Leistungen im Bereich „Klausuren“</a:t>
            </a:r>
          </a:p>
          <a:p>
            <a:pPr algn="ctr"/>
            <a:r>
              <a:rPr lang="de-DE" dirty="0">
                <a:solidFill>
                  <a:schemeClr val="bg1"/>
                </a:solidFill>
              </a:rPr>
              <a:t>(1-2 Klausuren pro Halbjahr)</a:t>
            </a:r>
          </a:p>
        </p:txBody>
      </p:sp>
      <p:sp>
        <p:nvSpPr>
          <p:cNvPr id="10" name="Textfeld 9"/>
          <p:cNvSpPr txBox="1"/>
          <p:nvPr/>
        </p:nvSpPr>
        <p:spPr>
          <a:xfrm>
            <a:off x="3988516" y="1484783"/>
            <a:ext cx="48319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>
                <a:solidFill>
                  <a:schemeClr val="bg1"/>
                </a:solidFill>
              </a:rPr>
              <a:t>Leistungen im Bereich „sonstige Mitarbeit“</a:t>
            </a:r>
          </a:p>
          <a:p>
            <a:pPr algn="ctr"/>
            <a:r>
              <a:rPr lang="de-DE" dirty="0">
                <a:solidFill>
                  <a:schemeClr val="bg1"/>
                </a:solidFill>
              </a:rPr>
              <a:t>(mdl. Mitarbeit, Hausaufgaben, Referate …)</a:t>
            </a:r>
          </a:p>
        </p:txBody>
      </p:sp>
      <p:sp>
        <p:nvSpPr>
          <p:cNvPr id="11" name="Textfeld 10"/>
          <p:cNvSpPr txBox="1"/>
          <p:nvPr/>
        </p:nvSpPr>
        <p:spPr>
          <a:xfrm>
            <a:off x="1907704" y="2872444"/>
            <a:ext cx="53285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>
                <a:solidFill>
                  <a:schemeClr val="bg1"/>
                </a:solidFill>
              </a:rPr>
              <a:t>Kursabschlussnote: gleichwertige Bildung aus den </a:t>
            </a:r>
          </a:p>
          <a:p>
            <a:pPr algn="ctr"/>
            <a:r>
              <a:rPr lang="de-DE" dirty="0">
                <a:solidFill>
                  <a:schemeClr val="bg1"/>
                </a:solidFill>
              </a:rPr>
              <a:t>Endnoten der beiden Bewertungsbereiche</a:t>
            </a:r>
          </a:p>
          <a:p>
            <a:pPr algn="ctr"/>
            <a:r>
              <a:rPr lang="de-DE" dirty="0">
                <a:solidFill>
                  <a:schemeClr val="bg1"/>
                </a:solidFill>
              </a:rPr>
              <a:t>(rein rechnerische Bildung unzulässig, Berücksichtigung der Gesamtentwicklung)</a:t>
            </a:r>
          </a:p>
        </p:txBody>
      </p:sp>
      <p:sp>
        <p:nvSpPr>
          <p:cNvPr id="4" name="Pfeil nach unten 3"/>
          <p:cNvSpPr/>
          <p:nvPr/>
        </p:nvSpPr>
        <p:spPr>
          <a:xfrm rot="1521983">
            <a:off x="6052695" y="2131114"/>
            <a:ext cx="720080" cy="64981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Pfeil nach unten 12"/>
          <p:cNvSpPr/>
          <p:nvPr/>
        </p:nvSpPr>
        <p:spPr>
          <a:xfrm rot="19439036">
            <a:off x="1723974" y="2131114"/>
            <a:ext cx="720080" cy="64981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Rechteck 14"/>
          <p:cNvSpPr/>
          <p:nvPr/>
        </p:nvSpPr>
        <p:spPr>
          <a:xfrm>
            <a:off x="179512" y="4249697"/>
            <a:ext cx="8784976" cy="1329613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de-DE" b="1" u="sng" dirty="0">
                <a:solidFill>
                  <a:schemeClr val="accent6">
                    <a:lumMod val="50000"/>
                  </a:schemeClr>
                </a:solidFill>
              </a:rPr>
              <a:t>In Kursen ohne Klausuren</a:t>
            </a:r>
            <a:r>
              <a:rPr lang="de-DE" dirty="0">
                <a:solidFill>
                  <a:schemeClr val="accent6">
                    <a:lumMod val="50000"/>
                  </a:schemeClr>
                </a:solidFill>
              </a:rPr>
              <a:t> </a:t>
            </a:r>
          </a:p>
          <a:p>
            <a:pPr algn="ctr"/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16" name="Textfeld 15"/>
          <p:cNvSpPr txBox="1"/>
          <p:nvPr/>
        </p:nvSpPr>
        <p:spPr>
          <a:xfrm>
            <a:off x="2156022" y="4649015"/>
            <a:ext cx="48319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>
                <a:solidFill>
                  <a:schemeClr val="bg1"/>
                </a:solidFill>
              </a:rPr>
              <a:t>Kursabschlussnote = Endnote im</a:t>
            </a:r>
          </a:p>
          <a:p>
            <a:pPr algn="ctr"/>
            <a:r>
              <a:rPr lang="de-DE" dirty="0">
                <a:solidFill>
                  <a:schemeClr val="bg1"/>
                </a:solidFill>
              </a:rPr>
              <a:t>Beurteilungsbereich „sonstige Mitarbeit“</a:t>
            </a:r>
          </a:p>
          <a:p>
            <a:pPr algn="ctr"/>
            <a:r>
              <a:rPr lang="de-DE" dirty="0">
                <a:solidFill>
                  <a:schemeClr val="bg1"/>
                </a:solidFill>
              </a:rPr>
              <a:t>(mdl. Mitarbeit, Hausaufgaben, Referate …)</a:t>
            </a:r>
          </a:p>
        </p:txBody>
      </p:sp>
      <p:sp>
        <p:nvSpPr>
          <p:cNvPr id="18" name="Rechteck 17"/>
          <p:cNvSpPr/>
          <p:nvPr/>
        </p:nvSpPr>
        <p:spPr>
          <a:xfrm>
            <a:off x="179512" y="5585773"/>
            <a:ext cx="8784976" cy="1057677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de-DE" b="1" u="sng" dirty="0">
                <a:solidFill>
                  <a:schemeClr val="accent6">
                    <a:lumMod val="50000"/>
                  </a:schemeClr>
                </a:solidFill>
              </a:rPr>
              <a:t>In EF-Kursen mit einer Klausur im </a:t>
            </a:r>
            <a:r>
              <a:rPr lang="de-DE" b="1" u="sng" dirty="0" smtClean="0">
                <a:solidFill>
                  <a:schemeClr val="accent6">
                    <a:lumMod val="50000"/>
                  </a:schemeClr>
                </a:solidFill>
              </a:rPr>
              <a:t>Halbjahr</a:t>
            </a:r>
            <a:endParaRPr lang="de-DE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0" name="Textfeld 19"/>
          <p:cNvSpPr txBox="1"/>
          <p:nvPr/>
        </p:nvSpPr>
        <p:spPr>
          <a:xfrm>
            <a:off x="2156022" y="5963346"/>
            <a:ext cx="48319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>
                <a:solidFill>
                  <a:schemeClr val="bg1"/>
                </a:solidFill>
              </a:rPr>
              <a:t>Beurteilungsbereich „Klausuren“ in der Regel geringer gewichtet</a:t>
            </a:r>
          </a:p>
        </p:txBody>
      </p:sp>
    </p:spTree>
    <p:extLst>
      <p:ext uri="{BB962C8B-B14F-4D97-AF65-F5344CB8AC3E}">
        <p14:creationId xmlns:p14="http://schemas.microsoft.com/office/powerpoint/2010/main" val="2598912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4" grpId="0" animBg="1"/>
      <p:bldP spid="3" grpId="0"/>
      <p:bldP spid="10" grpId="0"/>
      <p:bldP spid="11" grpId="0"/>
      <p:bldP spid="4" grpId="0" animBg="1"/>
      <p:bldP spid="13" grpId="0" animBg="1"/>
      <p:bldP spid="15" grpId="0" animBg="1"/>
      <p:bldP spid="16" grpId="0"/>
      <p:bldP spid="18" grpId="0" animBg="1"/>
      <p:bldP spid="20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0" y="2852936"/>
            <a:ext cx="9144000" cy="1152128"/>
          </a:xfrm>
          <a:solidFill>
            <a:schemeClr val="bg2">
              <a:lumMod val="75000"/>
            </a:schemeClr>
          </a:solidFill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 anchor="ctr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/>
          <a:p>
            <a:pPr defTabSz="180000"/>
            <a:r>
              <a:rPr lang="de-DE" sz="4400" cap="small" dirty="0">
                <a:latin typeface="Garamond" pitchFamily="18" charset="0"/>
              </a:rPr>
              <a:t>Noten in der Einführungsphase</a:t>
            </a:r>
            <a:endParaRPr lang="de-DE" sz="4400" cap="small" dirty="0"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069691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0" y="2852936"/>
            <a:ext cx="9144000" cy="1152128"/>
          </a:xfrm>
          <a:solidFill>
            <a:schemeClr val="bg2">
              <a:lumMod val="75000"/>
            </a:schemeClr>
          </a:solidFill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 anchor="ctr">
            <a:normAutofit fontScale="90000"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/>
          <a:p>
            <a:pPr defTabSz="180000"/>
            <a:r>
              <a:rPr lang="de-DE" sz="4400" cap="small" dirty="0">
                <a:latin typeface="Garamond" pitchFamily="18" charset="0"/>
              </a:rPr>
              <a:t>Bildungsziele der gymnasialen Oberstufe</a:t>
            </a:r>
            <a:endParaRPr lang="de-DE" sz="4400" cap="small" dirty="0"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922143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00000"/>
          </a:xfrm>
          <a:solidFill>
            <a:schemeClr val="bg2">
              <a:lumMod val="75000"/>
            </a:schemeClr>
          </a:solidFill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 anchor="ctr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/>
          <a:p>
            <a:pPr defTabSz="180000"/>
            <a:r>
              <a:rPr lang="de-DE" sz="3600" cap="small" dirty="0">
                <a:latin typeface="Garamond" pitchFamily="18" charset="0"/>
              </a:rPr>
              <a:t>Noten in der Einführungsphase</a:t>
            </a:r>
            <a:endParaRPr lang="de-DE" sz="3600" cap="small" dirty="0"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+mn-lt"/>
            </a:endParaRPr>
          </a:p>
        </p:txBody>
      </p:sp>
      <p:sp>
        <p:nvSpPr>
          <p:cNvPr id="14" name="Rechteck 13"/>
          <p:cNvSpPr/>
          <p:nvPr/>
        </p:nvSpPr>
        <p:spPr>
          <a:xfrm>
            <a:off x="179512" y="1532008"/>
            <a:ext cx="8784976" cy="688920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bg1"/>
                </a:solidFill>
              </a:rPr>
              <a:t>In der Einführungsphase gelten dieselben Notenstufen wie in der Sekundarstufe I (</a:t>
            </a:r>
            <a:r>
              <a:rPr lang="de-DE" dirty="0">
                <a:solidFill>
                  <a:srgbClr val="FF0000"/>
                </a:solidFill>
              </a:rPr>
              <a:t>nur ganze Noten </a:t>
            </a:r>
            <a:r>
              <a:rPr lang="de-DE" dirty="0">
                <a:solidFill>
                  <a:schemeClr val="bg1"/>
                </a:solidFill>
              </a:rPr>
              <a:t>&gt; eine „4-“ erscheint als „ausreichend“ auf dem Zeugnis)</a:t>
            </a:r>
          </a:p>
        </p:txBody>
      </p:sp>
      <p:sp>
        <p:nvSpPr>
          <p:cNvPr id="24" name="Rechteck 23"/>
          <p:cNvSpPr/>
          <p:nvPr/>
        </p:nvSpPr>
        <p:spPr>
          <a:xfrm>
            <a:off x="179512" y="2852936"/>
            <a:ext cx="8784976" cy="1107980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bg1"/>
                </a:solidFill>
              </a:rPr>
              <a:t>Am Ende der Einführungsphase erfolgt eine Versetzung in die Qualifikationsphase &gt; nach wie vor </a:t>
            </a:r>
            <a:r>
              <a:rPr lang="de-DE" dirty="0">
                <a:solidFill>
                  <a:srgbClr val="FF0000"/>
                </a:solidFill>
              </a:rPr>
              <a:t>besondere Bedeutung der Fächer Deutsch, Mathematik, fortgeführte Fremdsprache </a:t>
            </a:r>
            <a:r>
              <a:rPr lang="de-DE" dirty="0">
                <a:solidFill>
                  <a:schemeClr val="bg1"/>
                </a:solidFill>
              </a:rPr>
              <a:t>(</a:t>
            </a:r>
            <a:r>
              <a:rPr lang="de-DE" b="1" dirty="0">
                <a:solidFill>
                  <a:schemeClr val="bg1"/>
                </a:solidFill>
              </a:rPr>
              <a:t>nicht Italienisch oder Latein ab EF</a:t>
            </a:r>
            <a:r>
              <a:rPr lang="de-DE" dirty="0">
                <a:solidFill>
                  <a:schemeClr val="bg1"/>
                </a:solidFill>
              </a:rPr>
              <a:t>) </a:t>
            </a:r>
          </a:p>
        </p:txBody>
      </p:sp>
      <p:sp>
        <p:nvSpPr>
          <p:cNvPr id="9" name="Rechteck 8"/>
          <p:cNvSpPr/>
          <p:nvPr/>
        </p:nvSpPr>
        <p:spPr>
          <a:xfrm>
            <a:off x="179512" y="4365104"/>
            <a:ext cx="8784976" cy="1080120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bg1"/>
                </a:solidFill>
              </a:rPr>
              <a:t>Die Schule informiert die Eltern in der Regel zehn Wochen vor der Zeugnisausgabe, wenn die Versetzung durch bis zu diesem Zeitpunkt erkennbare Leistungsschwächen gefährdet ist („Blauer Brief“)</a:t>
            </a:r>
          </a:p>
        </p:txBody>
      </p:sp>
    </p:spTree>
    <p:extLst>
      <p:ext uri="{BB962C8B-B14F-4D97-AF65-F5344CB8AC3E}">
        <p14:creationId xmlns:p14="http://schemas.microsoft.com/office/powerpoint/2010/main" val="3485300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4" grpId="0" animBg="1"/>
      <p:bldP spid="24" grpId="0" animBg="1"/>
      <p:bldP spid="9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0" y="2852936"/>
            <a:ext cx="9144000" cy="1152128"/>
          </a:xfrm>
          <a:solidFill>
            <a:schemeClr val="bg2">
              <a:lumMod val="75000"/>
            </a:schemeClr>
          </a:solidFill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 anchor="ctr">
            <a:normAutofit fontScale="90000"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/>
          <a:p>
            <a:pPr defTabSz="180000"/>
            <a:r>
              <a:rPr lang="de-DE" sz="4400" cap="small" dirty="0">
                <a:latin typeface="Garamond" pitchFamily="18" charset="0"/>
              </a:rPr>
              <a:t>Versetzung in die Qualifikationsphase</a:t>
            </a:r>
            <a:endParaRPr lang="de-DE" sz="4400" cap="small" dirty="0"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60606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00000"/>
          </a:xfrm>
          <a:solidFill>
            <a:schemeClr val="bg2">
              <a:lumMod val="75000"/>
            </a:schemeClr>
          </a:solidFill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 anchor="ctr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/>
          <a:p>
            <a:pPr defTabSz="180000"/>
            <a:r>
              <a:rPr lang="de-DE" sz="3600" cap="small" dirty="0">
                <a:latin typeface="Garamond" pitchFamily="18" charset="0"/>
              </a:rPr>
              <a:t>Versetzung in die Qualifikationsphase</a:t>
            </a:r>
            <a:endParaRPr lang="de-DE" sz="3600" cap="small" dirty="0"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+mn-lt"/>
            </a:endParaRPr>
          </a:p>
        </p:txBody>
      </p:sp>
      <p:sp>
        <p:nvSpPr>
          <p:cNvPr id="14" name="Rechteck 13"/>
          <p:cNvSpPr/>
          <p:nvPr/>
        </p:nvSpPr>
        <p:spPr>
          <a:xfrm>
            <a:off x="179512" y="1032785"/>
            <a:ext cx="8784976" cy="688920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bg1"/>
                </a:solidFill>
              </a:rPr>
              <a:t>Grundlage der Versetzungsentscheidung sind die Leistungsbewertungen </a:t>
            </a:r>
          </a:p>
          <a:p>
            <a:pPr algn="ctr"/>
            <a:r>
              <a:rPr lang="de-DE" dirty="0">
                <a:solidFill>
                  <a:schemeClr val="bg1"/>
                </a:solidFill>
              </a:rPr>
              <a:t>in EF.2 in 10 Kursen (9 Pflichtkurse und 1 </a:t>
            </a:r>
            <a:r>
              <a:rPr lang="de-DE" dirty="0" err="1">
                <a:solidFill>
                  <a:schemeClr val="bg1"/>
                </a:solidFill>
              </a:rPr>
              <a:t>Wahlkurs</a:t>
            </a:r>
            <a:r>
              <a:rPr lang="de-DE" dirty="0">
                <a:solidFill>
                  <a:schemeClr val="bg1"/>
                </a:solidFill>
              </a:rPr>
              <a:t>) </a:t>
            </a:r>
          </a:p>
        </p:txBody>
      </p:sp>
      <p:sp>
        <p:nvSpPr>
          <p:cNvPr id="24" name="Rechteck 23"/>
          <p:cNvSpPr/>
          <p:nvPr/>
        </p:nvSpPr>
        <p:spPr>
          <a:xfrm>
            <a:off x="179512" y="1888972"/>
            <a:ext cx="8784976" cy="1577196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dirty="0">
                <a:solidFill>
                  <a:schemeClr val="bg1"/>
                </a:solidFill>
              </a:rPr>
              <a:t>Die 9 Pflichtkurse sind: Deutsch, Mathematik, eine fortgeführte Fremdsprache (Englisch, Französisch, Latein), Kunst oder Musik, eine Gesellschaftswissenschaft, eine Naturwissenschaft (Biologie, Physik, Chemie), Religionslehre (bzw. Philosophie), Sport, außerdem eine zweite Fremdsprache bzw. eine zweite Naturwissenschaft (oder Informatik)</a:t>
            </a:r>
          </a:p>
        </p:txBody>
      </p:sp>
      <p:sp>
        <p:nvSpPr>
          <p:cNvPr id="30" name="Rechteck 29"/>
          <p:cNvSpPr/>
          <p:nvPr/>
        </p:nvSpPr>
        <p:spPr>
          <a:xfrm>
            <a:off x="179512" y="3652548"/>
            <a:ext cx="8784976" cy="987813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dirty="0">
                <a:solidFill>
                  <a:schemeClr val="bg1"/>
                </a:solidFill>
              </a:rPr>
              <a:t>Wann immer es möglich ist, werden die besten Kurse in die </a:t>
            </a:r>
            <a:r>
              <a:rPr lang="de-DE" dirty="0" err="1">
                <a:solidFill>
                  <a:schemeClr val="bg1"/>
                </a:solidFill>
              </a:rPr>
              <a:t>Versetzungsentschei</a:t>
            </a:r>
            <a:r>
              <a:rPr lang="de-DE" dirty="0">
                <a:solidFill>
                  <a:schemeClr val="bg1"/>
                </a:solidFill>
              </a:rPr>
              <a:t>-dung einbezogen (z. B. Englisch 5, Französisch und Latein 3 &gt; Englisch bleibt unberücksichtigt)</a:t>
            </a:r>
          </a:p>
        </p:txBody>
      </p:sp>
    </p:spTree>
    <p:extLst>
      <p:ext uri="{BB962C8B-B14F-4D97-AF65-F5344CB8AC3E}">
        <p14:creationId xmlns:p14="http://schemas.microsoft.com/office/powerpoint/2010/main" val="908538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4" grpId="0" animBg="1"/>
      <p:bldP spid="24" grpId="0" animBg="1"/>
      <p:bldP spid="30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00000"/>
          </a:xfrm>
          <a:solidFill>
            <a:schemeClr val="bg2">
              <a:lumMod val="75000"/>
            </a:schemeClr>
          </a:solidFill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 anchor="ctr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/>
          <a:p>
            <a:pPr defTabSz="180000"/>
            <a:r>
              <a:rPr lang="de-DE" sz="3600" cap="small" dirty="0">
                <a:latin typeface="Garamond" pitchFamily="18" charset="0"/>
              </a:rPr>
              <a:t>Versetzung in die Qualifikationsphase</a:t>
            </a:r>
            <a:endParaRPr lang="de-DE" sz="3600" cap="small" dirty="0"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+mn-lt"/>
            </a:endParaRPr>
          </a:p>
        </p:txBody>
      </p:sp>
      <p:sp>
        <p:nvSpPr>
          <p:cNvPr id="14" name="Rechteck 13"/>
          <p:cNvSpPr/>
          <p:nvPr/>
        </p:nvSpPr>
        <p:spPr>
          <a:xfrm>
            <a:off x="179512" y="1032785"/>
            <a:ext cx="8784976" cy="411921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>
                <a:solidFill>
                  <a:schemeClr val="bg1"/>
                </a:solidFill>
              </a:rPr>
              <a:t>Grundlage: 10 Kurse (9 Pflichtkurse und 1 Wahlkurs) </a:t>
            </a:r>
            <a:endParaRPr lang="de-DE" dirty="0">
              <a:solidFill>
                <a:schemeClr val="bg1"/>
              </a:solidFill>
            </a:endParaRPr>
          </a:p>
        </p:txBody>
      </p:sp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0561928"/>
              </p:ext>
            </p:extLst>
          </p:nvPr>
        </p:nvGraphicFramePr>
        <p:xfrm>
          <a:off x="179512" y="1628800"/>
          <a:ext cx="8784976" cy="39100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3840">
                  <a:extLst>
                    <a:ext uri="{9D8B030D-6E8A-4147-A177-3AD203B41FA5}">
                      <a16:colId xmlns:a16="http://schemas.microsoft.com/office/drawing/2014/main" val="2912992753"/>
                    </a:ext>
                  </a:extLst>
                </a:gridCol>
                <a:gridCol w="1234253">
                  <a:extLst>
                    <a:ext uri="{9D8B030D-6E8A-4147-A177-3AD203B41FA5}">
                      <a16:colId xmlns:a16="http://schemas.microsoft.com/office/drawing/2014/main" val="1057766359"/>
                    </a:ext>
                  </a:extLst>
                </a:gridCol>
                <a:gridCol w="2105490">
                  <a:extLst>
                    <a:ext uri="{9D8B030D-6E8A-4147-A177-3AD203B41FA5}">
                      <a16:colId xmlns:a16="http://schemas.microsoft.com/office/drawing/2014/main" val="3136857532"/>
                    </a:ext>
                  </a:extLst>
                </a:gridCol>
                <a:gridCol w="4501393">
                  <a:extLst>
                    <a:ext uri="{9D8B030D-6E8A-4147-A177-3AD203B41FA5}">
                      <a16:colId xmlns:a16="http://schemas.microsoft.com/office/drawing/2014/main" val="133758373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D,</a:t>
                      </a:r>
                      <a:r>
                        <a:rPr lang="de-DE" baseline="0" dirty="0"/>
                        <a:t> M, </a:t>
                      </a:r>
                      <a:r>
                        <a:rPr lang="de-DE" baseline="0" dirty="0" err="1"/>
                        <a:t>fFS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Übrige Fächer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Versetzung</a:t>
                      </a:r>
                      <a:r>
                        <a:rPr lang="de-DE" baseline="0" dirty="0"/>
                        <a:t> / Nachprüfung</a:t>
                      </a:r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40586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Keine 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4   4   4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4   4   4   4   4   4   4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versetzt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44832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1 x 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5   4   3</a:t>
                      </a:r>
                    </a:p>
                    <a:p>
                      <a:pPr algn="ctr"/>
                      <a:r>
                        <a:rPr lang="de-DE" dirty="0"/>
                        <a:t>4   4   4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/>
                        <a:t>5   4   4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/>
                        <a:t>4   4   4   4   4   4   4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/>
                        <a:t>5   4   4   4   4   4   4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/>
                        <a:t>4   4   4   4   4   4   4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versetzt</a:t>
                      </a:r>
                    </a:p>
                    <a:p>
                      <a:r>
                        <a:rPr lang="de-DE" dirty="0"/>
                        <a:t>versetzt </a:t>
                      </a:r>
                    </a:p>
                    <a:p>
                      <a:r>
                        <a:rPr lang="de-DE" dirty="0"/>
                        <a:t>nicht versetzt &gt; Nachprüfung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9393465"/>
                  </a:ext>
                </a:extLst>
              </a:tr>
              <a:tr h="1512272"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2 x 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/>
                        <a:t>5   4   3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/>
                        <a:t>5   4   4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/>
                        <a:t>4   4   4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/>
                        <a:t>5   5   3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/>
                        <a:t>5   5   4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/>
                        <a:t>5   4   4   4   4   4   4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/>
                        <a:t>5   4   4   4   4   4   4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/>
                        <a:t>5   5   4   4   4   4   4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/>
                        <a:t>4   4   4   4   4   4   4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/>
                        <a:t>4   4   4   4   4   4   4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nicht versetzt &gt; Nachprüfung in </a:t>
                      </a:r>
                      <a:r>
                        <a:rPr lang="de-DE" dirty="0" err="1"/>
                        <a:t>bel</a:t>
                      </a:r>
                      <a:r>
                        <a:rPr lang="de-DE" dirty="0"/>
                        <a:t>.</a:t>
                      </a:r>
                      <a:r>
                        <a:rPr lang="de-DE" baseline="0" dirty="0"/>
                        <a:t> Fach</a:t>
                      </a:r>
                    </a:p>
                    <a:p>
                      <a:r>
                        <a:rPr lang="de-DE" dirty="0"/>
                        <a:t>nicht versetzt &gt; Nachprüfung in D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/>
                        <a:t>nicht versetzt &gt; Nachprüfung in </a:t>
                      </a:r>
                      <a:r>
                        <a:rPr lang="de-DE" dirty="0" err="1"/>
                        <a:t>bel</a:t>
                      </a:r>
                      <a:r>
                        <a:rPr lang="de-DE" dirty="0"/>
                        <a:t>.</a:t>
                      </a:r>
                      <a:r>
                        <a:rPr lang="de-DE" baseline="0" dirty="0"/>
                        <a:t> Fach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/>
                        <a:t>nicht versetzt &gt; Nachprüfung in </a:t>
                      </a:r>
                      <a:r>
                        <a:rPr lang="de-DE" dirty="0" err="1"/>
                        <a:t>bel</a:t>
                      </a:r>
                      <a:r>
                        <a:rPr lang="de-DE" dirty="0"/>
                        <a:t>.</a:t>
                      </a:r>
                      <a:r>
                        <a:rPr lang="de-DE" baseline="0" dirty="0"/>
                        <a:t> Fach</a:t>
                      </a:r>
                    </a:p>
                    <a:p>
                      <a:r>
                        <a:rPr lang="de-DE" dirty="0"/>
                        <a:t>nicht versetzt &gt; keine Nachprüfung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06536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3 x 5</a:t>
                      </a: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de-DE" dirty="0"/>
                        <a:t>nicht versetzt, keine Nachprüfung</a:t>
                      </a:r>
                      <a:r>
                        <a:rPr lang="de-DE" baseline="0" dirty="0"/>
                        <a:t> möglich</a:t>
                      </a:r>
                      <a:endParaRPr lang="de-D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02031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1 x 6</a:t>
                      </a: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/>
                        <a:t>nicht versetzt, keine Nachprüfung</a:t>
                      </a:r>
                      <a:r>
                        <a:rPr lang="de-DE" baseline="0" dirty="0"/>
                        <a:t> möglich</a:t>
                      </a:r>
                      <a:endParaRPr lang="de-D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0429804"/>
                  </a:ext>
                </a:extLst>
              </a:tr>
            </a:tbl>
          </a:graphicData>
        </a:graphic>
      </p:graphicFrame>
      <p:sp>
        <p:nvSpPr>
          <p:cNvPr id="11" name="Rechteck 10"/>
          <p:cNvSpPr/>
          <p:nvPr/>
        </p:nvSpPr>
        <p:spPr>
          <a:xfrm>
            <a:off x="179512" y="5825391"/>
            <a:ext cx="8784976" cy="411921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>
                <a:solidFill>
                  <a:schemeClr val="bg1"/>
                </a:solidFill>
              </a:rPr>
              <a:t>Versetzung in Qualifikationsphase &gt; Mittlerer Bildungsabschluss (FOS-Reife)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179512" y="6381328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de-DE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08404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4" grpId="0" animBg="1"/>
      <p:bldP spid="11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0" y="2852936"/>
            <a:ext cx="9144000" cy="1224136"/>
          </a:xfrm>
          <a:solidFill>
            <a:schemeClr val="bg2">
              <a:lumMod val="75000"/>
            </a:schemeClr>
          </a:solidFill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 anchor="ctr">
            <a:normAutofit fontScale="90000"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/>
          <a:p>
            <a:pPr defTabSz="180000"/>
            <a:r>
              <a:rPr lang="de-DE" sz="4400" cap="small" dirty="0">
                <a:latin typeface="Garamond" pitchFamily="18" charset="0"/>
              </a:rPr>
              <a:t>Kursarten in der Qualifikationsphase</a:t>
            </a:r>
            <a:endParaRPr lang="de-DE" sz="4400" cap="small" dirty="0"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5739972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00000"/>
          </a:xfrm>
          <a:solidFill>
            <a:schemeClr val="bg2">
              <a:lumMod val="75000"/>
            </a:schemeClr>
          </a:solidFill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 anchor="ctr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/>
          <a:p>
            <a:pPr defTabSz="180000"/>
            <a:r>
              <a:rPr lang="de-DE" sz="3600" cap="small" dirty="0">
                <a:latin typeface="Garamond" pitchFamily="18" charset="0"/>
              </a:rPr>
              <a:t>Kursarten in der Qualifikationsphase</a:t>
            </a:r>
            <a:endParaRPr lang="de-DE" sz="3600" cap="small" dirty="0"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+mn-lt"/>
            </a:endParaRPr>
          </a:p>
        </p:txBody>
      </p:sp>
      <p:sp>
        <p:nvSpPr>
          <p:cNvPr id="14" name="Rechteck 13"/>
          <p:cNvSpPr/>
          <p:nvPr/>
        </p:nvSpPr>
        <p:spPr>
          <a:xfrm>
            <a:off x="179512" y="1032785"/>
            <a:ext cx="8784976" cy="688920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u="sng" dirty="0">
                <a:solidFill>
                  <a:srgbClr val="C00000"/>
                </a:solidFill>
              </a:rPr>
              <a:t>Leistungskurse</a:t>
            </a:r>
            <a:r>
              <a:rPr lang="de-DE" b="1" u="sng" dirty="0">
                <a:solidFill>
                  <a:schemeClr val="bg1"/>
                </a:solidFill>
              </a:rPr>
              <a:t> (LK): 5 Wochenstunden </a:t>
            </a:r>
          </a:p>
          <a:p>
            <a:pPr algn="ctr"/>
            <a:r>
              <a:rPr lang="de-DE" dirty="0">
                <a:solidFill>
                  <a:schemeClr val="bg1"/>
                </a:solidFill>
              </a:rPr>
              <a:t>Pro Halbjahr 2 durchgehend belegte LKs in der Qualifikationsphase </a:t>
            </a:r>
          </a:p>
        </p:txBody>
      </p:sp>
      <p:sp>
        <p:nvSpPr>
          <p:cNvPr id="27" name="Rechteck 26"/>
          <p:cNvSpPr/>
          <p:nvPr/>
        </p:nvSpPr>
        <p:spPr>
          <a:xfrm>
            <a:off x="179512" y="1988840"/>
            <a:ext cx="8784976" cy="718339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u="sng" dirty="0">
                <a:solidFill>
                  <a:srgbClr val="C00000"/>
                </a:solidFill>
              </a:rPr>
              <a:t>Grundkurse</a:t>
            </a:r>
            <a:r>
              <a:rPr lang="de-DE" b="1" u="sng" dirty="0">
                <a:solidFill>
                  <a:schemeClr val="bg1"/>
                </a:solidFill>
              </a:rPr>
              <a:t> (GK): 3 Wochenstunden (</a:t>
            </a:r>
            <a:r>
              <a:rPr lang="de-DE" b="1" u="sng" dirty="0" smtClean="0">
                <a:solidFill>
                  <a:schemeClr val="bg1"/>
                </a:solidFill>
              </a:rPr>
              <a:t>Ital./Latein neu: </a:t>
            </a:r>
            <a:r>
              <a:rPr lang="de-DE" b="1" u="sng" dirty="0">
                <a:solidFill>
                  <a:schemeClr val="bg1"/>
                </a:solidFill>
              </a:rPr>
              <a:t>4 Wochenstunden)</a:t>
            </a:r>
          </a:p>
          <a:p>
            <a:pPr algn="ctr"/>
            <a:r>
              <a:rPr lang="de-DE" dirty="0">
                <a:solidFill>
                  <a:schemeClr val="bg1"/>
                </a:solidFill>
              </a:rPr>
              <a:t>Pro Halbjahr 7-9 belegte GKs in der Qualifikationsphase</a:t>
            </a:r>
          </a:p>
        </p:txBody>
      </p:sp>
      <p:sp>
        <p:nvSpPr>
          <p:cNvPr id="28" name="Rechteck 27"/>
          <p:cNvSpPr/>
          <p:nvPr/>
        </p:nvSpPr>
        <p:spPr>
          <a:xfrm>
            <a:off x="178429" y="2974314"/>
            <a:ext cx="8784976" cy="923330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u="sng" dirty="0">
                <a:solidFill>
                  <a:srgbClr val="C00000"/>
                </a:solidFill>
              </a:rPr>
              <a:t>Zusatzkurse</a:t>
            </a:r>
            <a:r>
              <a:rPr lang="de-DE" b="1" u="sng" dirty="0">
                <a:solidFill>
                  <a:schemeClr val="bg1"/>
                </a:solidFill>
              </a:rPr>
              <a:t> (ZK): 3 Wochenstunden</a:t>
            </a:r>
          </a:p>
          <a:p>
            <a:pPr algn="ctr"/>
            <a:r>
              <a:rPr lang="de-DE" dirty="0">
                <a:solidFill>
                  <a:schemeClr val="bg1"/>
                </a:solidFill>
              </a:rPr>
              <a:t>Belegung von Geschichte und/oder Sozialwissenschaften in der Q2, wenn das jeweilige Fach nicht durchgängig von der EF bis Q1 belegt wurde</a:t>
            </a:r>
          </a:p>
        </p:txBody>
      </p:sp>
      <p:sp>
        <p:nvSpPr>
          <p:cNvPr id="30" name="Rechteck 29"/>
          <p:cNvSpPr/>
          <p:nvPr/>
        </p:nvSpPr>
        <p:spPr>
          <a:xfrm>
            <a:off x="178429" y="4152925"/>
            <a:ext cx="8784976" cy="716235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u="sng" dirty="0">
                <a:solidFill>
                  <a:srgbClr val="C00000"/>
                </a:solidFill>
              </a:rPr>
              <a:t>Projektkurse</a:t>
            </a:r>
            <a:r>
              <a:rPr lang="de-DE" b="1" u="sng" dirty="0">
                <a:solidFill>
                  <a:schemeClr val="bg1"/>
                </a:solidFill>
              </a:rPr>
              <a:t> (PK): 2 Wochenstunden</a:t>
            </a:r>
          </a:p>
          <a:p>
            <a:pPr algn="ctr"/>
            <a:r>
              <a:rPr lang="de-DE" dirty="0">
                <a:solidFill>
                  <a:schemeClr val="bg1"/>
                </a:solidFill>
              </a:rPr>
              <a:t>Angebot eines Projektkurses im Fach Sport in der Q1</a:t>
            </a:r>
          </a:p>
        </p:txBody>
      </p:sp>
    </p:spTree>
    <p:extLst>
      <p:ext uri="{BB962C8B-B14F-4D97-AF65-F5344CB8AC3E}">
        <p14:creationId xmlns:p14="http://schemas.microsoft.com/office/powerpoint/2010/main" val="39274326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4" grpId="0" animBg="1"/>
      <p:bldP spid="27" grpId="0" animBg="1"/>
      <p:bldP spid="28" grpId="0" animBg="1"/>
      <p:bldP spid="30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0" y="2852936"/>
            <a:ext cx="9144000" cy="1224136"/>
          </a:xfrm>
          <a:solidFill>
            <a:schemeClr val="bg2">
              <a:lumMod val="75000"/>
            </a:schemeClr>
          </a:solidFill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 anchor="ctr">
            <a:normAutofit fontScale="90000"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/>
          <a:p>
            <a:pPr defTabSz="180000"/>
            <a:r>
              <a:rPr lang="de-DE" sz="4400" cap="small" dirty="0">
                <a:latin typeface="Garamond" pitchFamily="18" charset="0"/>
              </a:rPr>
              <a:t>Pflichtfächer in der Qualifikationsphase</a:t>
            </a:r>
            <a:endParaRPr lang="de-DE" sz="4400" cap="small" dirty="0"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94795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974735"/>
          </a:xfrm>
          <a:solidFill>
            <a:schemeClr val="bg2">
              <a:lumMod val="75000"/>
            </a:schemeClr>
          </a:solidFill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 anchor="ctr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/>
          <a:p>
            <a:pPr defTabSz="180000"/>
            <a:r>
              <a:rPr lang="de-DE" sz="3600" cap="small" dirty="0">
                <a:latin typeface="Garamond" pitchFamily="18" charset="0"/>
              </a:rPr>
              <a:t>Pflichtfächer in der Qualifikationsphase</a:t>
            </a:r>
            <a:endParaRPr lang="de-DE" sz="3600" cap="small" dirty="0"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+mn-lt"/>
            </a:endParaRPr>
          </a:p>
        </p:txBody>
      </p:sp>
      <p:graphicFrame>
        <p:nvGraphicFramePr>
          <p:cNvPr id="27" name="Tabelle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1752012"/>
              </p:ext>
            </p:extLst>
          </p:nvPr>
        </p:nvGraphicFramePr>
        <p:xfrm>
          <a:off x="611560" y="1113304"/>
          <a:ext cx="8136903" cy="51354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23869">
                  <a:extLst>
                    <a:ext uri="{9D8B030D-6E8A-4147-A177-3AD203B41FA5}">
                      <a16:colId xmlns:a16="http://schemas.microsoft.com/office/drawing/2014/main" val="287195748"/>
                    </a:ext>
                  </a:extLst>
                </a:gridCol>
                <a:gridCol w="428258">
                  <a:extLst>
                    <a:ext uri="{9D8B030D-6E8A-4147-A177-3AD203B41FA5}">
                      <a16:colId xmlns:a16="http://schemas.microsoft.com/office/drawing/2014/main" val="3360546080"/>
                    </a:ext>
                  </a:extLst>
                </a:gridCol>
                <a:gridCol w="428258">
                  <a:extLst>
                    <a:ext uri="{9D8B030D-6E8A-4147-A177-3AD203B41FA5}">
                      <a16:colId xmlns:a16="http://schemas.microsoft.com/office/drawing/2014/main" val="818925974"/>
                    </a:ext>
                  </a:extLst>
                </a:gridCol>
                <a:gridCol w="428258">
                  <a:extLst>
                    <a:ext uri="{9D8B030D-6E8A-4147-A177-3AD203B41FA5}">
                      <a16:colId xmlns:a16="http://schemas.microsoft.com/office/drawing/2014/main" val="1529751024"/>
                    </a:ext>
                  </a:extLst>
                </a:gridCol>
                <a:gridCol w="428260">
                  <a:extLst>
                    <a:ext uri="{9D8B030D-6E8A-4147-A177-3AD203B41FA5}">
                      <a16:colId xmlns:a16="http://schemas.microsoft.com/office/drawing/2014/main" val="762859468"/>
                    </a:ext>
                  </a:extLst>
                </a:gridCol>
              </a:tblGrid>
              <a:tr h="432048">
                <a:tc>
                  <a:txBody>
                    <a:bodyPr/>
                    <a:lstStyle/>
                    <a:p>
                      <a:r>
                        <a:rPr lang="de-DE" dirty="0" smtClean="0"/>
                        <a:t>Fach (als Grund-</a:t>
                      </a:r>
                      <a:r>
                        <a:rPr lang="de-DE" baseline="0" dirty="0" smtClean="0"/>
                        <a:t> oder Leistungskurs)</a:t>
                      </a:r>
                      <a:endParaRPr lang="de-DE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de-DE" dirty="0" smtClean="0"/>
                        <a:t>Q1</a:t>
                      </a:r>
                      <a:endParaRPr lang="de-D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de-DE" dirty="0" smtClean="0"/>
                        <a:t>Q2</a:t>
                      </a:r>
                      <a:endParaRPr lang="de-D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2469967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r>
                        <a:rPr lang="de-DE" dirty="0" smtClean="0"/>
                        <a:t>Deutsch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X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X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X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X</a:t>
                      </a:r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7968269"/>
                  </a:ext>
                </a:extLst>
              </a:tr>
              <a:tr h="354320">
                <a:tc>
                  <a:txBody>
                    <a:bodyPr/>
                    <a:lstStyle/>
                    <a:p>
                      <a:r>
                        <a:rPr lang="de-DE" dirty="0" smtClean="0"/>
                        <a:t>eine Fremdsprache</a:t>
                      </a:r>
                      <a:r>
                        <a:rPr lang="de-DE" baseline="0" dirty="0" smtClean="0"/>
                        <a:t> (fortgeführt oder Italienisch)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X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X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X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X</a:t>
                      </a:r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8648563"/>
                  </a:ext>
                </a:extLst>
              </a:tr>
              <a:tr h="531059">
                <a:tc>
                  <a:txBody>
                    <a:bodyPr/>
                    <a:lstStyle/>
                    <a:p>
                      <a:r>
                        <a:rPr lang="de-DE" dirty="0" smtClean="0"/>
                        <a:t>Kunst/Musik/Literatur/Theater/vokalpraktischer</a:t>
                      </a:r>
                      <a:r>
                        <a:rPr lang="de-DE" baseline="0" dirty="0" smtClean="0"/>
                        <a:t> Kurs/ instrumentalpraktischer Kurs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X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X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1465170"/>
                  </a:ext>
                </a:extLst>
              </a:tr>
              <a:tr h="356592">
                <a:tc>
                  <a:txBody>
                    <a:bodyPr/>
                    <a:lstStyle/>
                    <a:p>
                      <a:r>
                        <a:rPr lang="de-DE" dirty="0" smtClean="0"/>
                        <a:t>eine Gesellschaftswissenschaft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X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X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X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X</a:t>
                      </a:r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3149518"/>
                  </a:ext>
                </a:extLst>
              </a:tr>
              <a:tr h="350872">
                <a:tc>
                  <a:txBody>
                    <a:bodyPr/>
                    <a:lstStyle/>
                    <a:p>
                      <a:r>
                        <a:rPr lang="de-DE" dirty="0" smtClean="0"/>
                        <a:t>Geschichte (alternativ</a:t>
                      </a:r>
                      <a:r>
                        <a:rPr lang="de-DE" baseline="0" dirty="0" smtClean="0"/>
                        <a:t> als GK in Q1)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X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X</a:t>
                      </a:r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9601615"/>
                  </a:ext>
                </a:extLst>
              </a:tr>
              <a:tr h="345152">
                <a:tc>
                  <a:txBody>
                    <a:bodyPr/>
                    <a:lstStyle/>
                    <a:p>
                      <a:r>
                        <a:rPr lang="de-DE" dirty="0" smtClean="0"/>
                        <a:t>Sozialwissenschaften</a:t>
                      </a:r>
                      <a:r>
                        <a:rPr lang="de-DE" baseline="0" dirty="0" smtClean="0"/>
                        <a:t> (alternativ als GK in Q1)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X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X</a:t>
                      </a:r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2394834"/>
                  </a:ext>
                </a:extLst>
              </a:tr>
              <a:tr h="339432">
                <a:tc>
                  <a:txBody>
                    <a:bodyPr/>
                    <a:lstStyle/>
                    <a:p>
                      <a:r>
                        <a:rPr lang="de-DE" dirty="0" smtClean="0"/>
                        <a:t>Mathematik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X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X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X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X</a:t>
                      </a:r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9312308"/>
                  </a:ext>
                </a:extLst>
              </a:tr>
              <a:tr h="333712">
                <a:tc>
                  <a:txBody>
                    <a:bodyPr/>
                    <a:lstStyle/>
                    <a:p>
                      <a:r>
                        <a:rPr lang="de-DE" dirty="0" smtClean="0"/>
                        <a:t>eine Naturwissenschaft</a:t>
                      </a:r>
                      <a:r>
                        <a:rPr lang="de-DE" baseline="0" dirty="0" smtClean="0"/>
                        <a:t> (Biologie, Chemie, Physik)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X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X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X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X</a:t>
                      </a:r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8833148"/>
                  </a:ext>
                </a:extLst>
              </a:tr>
              <a:tr h="327992">
                <a:tc>
                  <a:txBody>
                    <a:bodyPr/>
                    <a:lstStyle/>
                    <a:p>
                      <a:r>
                        <a:rPr lang="de-DE" dirty="0" smtClean="0"/>
                        <a:t>Religion</a:t>
                      </a:r>
                      <a:r>
                        <a:rPr lang="de-DE" baseline="0" dirty="0" smtClean="0"/>
                        <a:t> (Ersatzfach: Philosophie)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X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X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3834193"/>
                  </a:ext>
                </a:extLst>
              </a:tr>
              <a:tr h="405720">
                <a:tc>
                  <a:txBody>
                    <a:bodyPr/>
                    <a:lstStyle/>
                    <a:p>
                      <a:r>
                        <a:rPr lang="de-DE" dirty="0" smtClean="0"/>
                        <a:t>Sport (bei Attest ggf. Ersatzfach)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X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X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X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X</a:t>
                      </a:r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0247938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r>
                        <a:rPr lang="de-DE" dirty="0" smtClean="0"/>
                        <a:t>weitere Fremdsprache oder </a:t>
                      </a:r>
                      <a:r>
                        <a:rPr lang="de-DE" dirty="0" err="1" smtClean="0"/>
                        <a:t>Naturwiss</a:t>
                      </a:r>
                      <a:r>
                        <a:rPr lang="de-DE" dirty="0" smtClean="0"/>
                        <a:t>.</a:t>
                      </a:r>
                      <a:r>
                        <a:rPr lang="de-DE" baseline="0" dirty="0" smtClean="0"/>
                        <a:t> (auch Informatik)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X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X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X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X</a:t>
                      </a:r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9354798"/>
                  </a:ext>
                </a:extLst>
              </a:tr>
              <a:tr h="354320">
                <a:tc gridSpan="5">
                  <a:txBody>
                    <a:bodyPr/>
                    <a:lstStyle/>
                    <a:p>
                      <a:pPr algn="ctr"/>
                      <a:r>
                        <a:rPr lang="de-DE" dirty="0" smtClean="0">
                          <a:solidFill>
                            <a:schemeClr val="tx1"/>
                          </a:solidFill>
                        </a:rPr>
                        <a:t>Insgesamt 8 LK und 30 GK (inkl. ZK/PK)</a:t>
                      </a:r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72320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24483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0" y="2852936"/>
            <a:ext cx="9144000" cy="1224136"/>
          </a:xfrm>
          <a:solidFill>
            <a:schemeClr val="bg2">
              <a:lumMod val="75000"/>
            </a:schemeClr>
          </a:solidFill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 anchor="ctr">
            <a:normAutofit fontScale="90000"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/>
          <a:p>
            <a:pPr defTabSz="180000"/>
            <a:r>
              <a:rPr lang="de-DE" sz="4400" cap="small" dirty="0">
                <a:latin typeface="Garamond" pitchFamily="18" charset="0"/>
              </a:rPr>
              <a:t>Klausuren in der Qualifikationsphase</a:t>
            </a:r>
            <a:endParaRPr lang="de-DE" sz="4400" cap="small" dirty="0"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7163666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00000"/>
          </a:xfrm>
          <a:solidFill>
            <a:schemeClr val="bg2">
              <a:lumMod val="75000"/>
            </a:schemeClr>
          </a:solidFill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 anchor="ctr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/>
          <a:p>
            <a:pPr defTabSz="180000"/>
            <a:r>
              <a:rPr lang="de-DE" sz="3600" cap="small" dirty="0">
                <a:latin typeface="Garamond" pitchFamily="18" charset="0"/>
              </a:rPr>
              <a:t>Klausuren in der Qualifikationsphase</a:t>
            </a:r>
            <a:endParaRPr lang="de-DE" sz="3600" cap="small" dirty="0"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+mn-lt"/>
            </a:endParaRPr>
          </a:p>
        </p:txBody>
      </p:sp>
      <p:sp>
        <p:nvSpPr>
          <p:cNvPr id="14" name="Rechteck 13"/>
          <p:cNvSpPr/>
          <p:nvPr/>
        </p:nvSpPr>
        <p:spPr>
          <a:xfrm>
            <a:off x="1016536" y="1000540"/>
            <a:ext cx="6579800" cy="3029490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de-DE" b="1" u="sng" dirty="0">
                <a:solidFill>
                  <a:schemeClr val="bg1"/>
                </a:solidFill>
              </a:rPr>
              <a:t>Klausurverpflichtungen gelten für folgende Fächer: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>
                <a:solidFill>
                  <a:schemeClr val="bg1"/>
                </a:solidFill>
              </a:rPr>
              <a:t>Deutsch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>
                <a:solidFill>
                  <a:schemeClr val="bg1"/>
                </a:solidFill>
              </a:rPr>
              <a:t>eine Fremdsprache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>
                <a:solidFill>
                  <a:schemeClr val="bg1"/>
                </a:solidFill>
              </a:rPr>
              <a:t>Italienisch / Latein neu einsetzend</a:t>
            </a:r>
            <a:endParaRPr lang="de-DE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>
                <a:solidFill>
                  <a:schemeClr val="bg1"/>
                </a:solidFill>
              </a:rPr>
              <a:t>Mathematik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>
                <a:solidFill>
                  <a:schemeClr val="bg1"/>
                </a:solidFill>
              </a:rPr>
              <a:t>das zusätzliche Pflichtfach (zweite Fremdsprache oder Naturwissenschaft) </a:t>
            </a:r>
          </a:p>
          <a:p>
            <a:endParaRPr lang="de-DE" dirty="0">
              <a:solidFill>
                <a:schemeClr val="bg1"/>
              </a:solidFill>
            </a:endParaRPr>
          </a:p>
          <a:p>
            <a:r>
              <a:rPr lang="de-DE" dirty="0">
                <a:solidFill>
                  <a:srgbClr val="C00000"/>
                </a:solidFill>
              </a:rPr>
              <a:t>WICHTIG: Alle Abiturfächer müssen in der Qualifikations-phase durchgehend als Klausurfach belegt werden.</a:t>
            </a:r>
          </a:p>
          <a:p>
            <a:pPr algn="ctr"/>
            <a:endParaRPr lang="de-DE" b="1" u="sng" dirty="0">
              <a:solidFill>
                <a:schemeClr val="bg1"/>
              </a:solidFill>
            </a:endParaRPr>
          </a:p>
        </p:txBody>
      </p:sp>
      <p:sp>
        <p:nvSpPr>
          <p:cNvPr id="12" name="Textfeld 11"/>
          <p:cNvSpPr txBox="1"/>
          <p:nvPr/>
        </p:nvSpPr>
        <p:spPr>
          <a:xfrm>
            <a:off x="1030692" y="3851756"/>
            <a:ext cx="63637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de-DE" b="1" u="sng" dirty="0">
              <a:solidFill>
                <a:schemeClr val="bg1"/>
              </a:solidFill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323528" y="4036422"/>
            <a:ext cx="64087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de-DE" dirty="0">
              <a:solidFill>
                <a:srgbClr val="C00000"/>
              </a:solidFill>
            </a:endParaRPr>
          </a:p>
        </p:txBody>
      </p:sp>
      <p:sp>
        <p:nvSpPr>
          <p:cNvPr id="13" name="Rechteck 12"/>
          <p:cNvSpPr/>
          <p:nvPr/>
        </p:nvSpPr>
        <p:spPr>
          <a:xfrm>
            <a:off x="1039684" y="4221088"/>
            <a:ext cx="6579800" cy="1872208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Tx/>
              <a:buChar char="-"/>
            </a:pPr>
            <a:r>
              <a:rPr lang="de-DE" dirty="0">
                <a:solidFill>
                  <a:schemeClr val="bg1"/>
                </a:solidFill>
              </a:rPr>
              <a:t>Im zweiten Halbjahr der Q1 wird die erste Klausur durch eine Facharbeit in einem beliebigen Klausurfach ersetzt.</a:t>
            </a:r>
          </a:p>
          <a:p>
            <a:endParaRPr lang="de-DE" dirty="0">
              <a:solidFill>
                <a:schemeClr val="bg1"/>
              </a:solidFill>
            </a:endParaRPr>
          </a:p>
          <a:p>
            <a:pPr marL="285750" indent="-285750">
              <a:buFontTx/>
              <a:buChar char="-"/>
            </a:pPr>
            <a:r>
              <a:rPr lang="de-DE" dirty="0">
                <a:solidFill>
                  <a:schemeClr val="bg1"/>
                </a:solidFill>
              </a:rPr>
              <a:t>In der Q2 wird eine Klausur in Englisch durch eine Kommunikationsprüfung ersetzt, in der Q1 in Französisch und Italienisch.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3347864" y="1360216"/>
            <a:ext cx="64807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endParaRPr lang="de-DE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3314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4" grpId="0" animBg="1"/>
      <p:bldP spid="1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314246"/>
          </a:xfrm>
          <a:solidFill>
            <a:schemeClr val="bg2">
              <a:lumMod val="75000"/>
            </a:schemeClr>
          </a:solidFill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 anchor="ctr">
            <a:normAutofit fontScale="90000"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/>
          <a:p>
            <a:pPr defTabSz="180000"/>
            <a:r>
              <a:rPr lang="de-DE" sz="4400" cap="small" dirty="0">
                <a:latin typeface="Garamond" pitchFamily="18" charset="0"/>
              </a:rPr>
              <a:t>Bildungsziele der gymnasialen Oberstufe</a:t>
            </a:r>
            <a:endParaRPr lang="de-DE" sz="4400" cap="small" dirty="0"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+mn-lt"/>
            </a:endParaRPr>
          </a:p>
        </p:txBody>
      </p:sp>
      <p:sp>
        <p:nvSpPr>
          <p:cNvPr id="15" name="Rechteck 14"/>
          <p:cNvSpPr/>
          <p:nvPr/>
        </p:nvSpPr>
        <p:spPr>
          <a:xfrm>
            <a:off x="663120" y="5704606"/>
            <a:ext cx="7775796" cy="634483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de-DE" dirty="0">
                <a:solidFill>
                  <a:schemeClr val="bg1"/>
                </a:solidFill>
              </a:rPr>
              <a:t>Fortsetzung der Bildungs- und Erziehungsarbeit der Sekundarstufe I, außerdem Vertiefung und Erweiterung</a:t>
            </a:r>
          </a:p>
        </p:txBody>
      </p:sp>
      <p:sp>
        <p:nvSpPr>
          <p:cNvPr id="24" name="Rechteck 23"/>
          <p:cNvSpPr/>
          <p:nvPr/>
        </p:nvSpPr>
        <p:spPr>
          <a:xfrm>
            <a:off x="666207" y="2536562"/>
            <a:ext cx="7775796" cy="634483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de-DE" dirty="0">
                <a:solidFill>
                  <a:schemeClr val="bg1"/>
                </a:solidFill>
              </a:rPr>
              <a:t>Abschluss mit der Abiturprüfung und Vermittlung der allgemeinen Hochschulreife</a:t>
            </a:r>
          </a:p>
        </p:txBody>
      </p:sp>
      <p:sp>
        <p:nvSpPr>
          <p:cNvPr id="30" name="Rechteck 29"/>
          <p:cNvSpPr/>
          <p:nvPr/>
        </p:nvSpPr>
        <p:spPr>
          <a:xfrm>
            <a:off x="666207" y="3577711"/>
            <a:ext cx="7775796" cy="884782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de-DE" dirty="0">
                <a:solidFill>
                  <a:schemeClr val="bg1"/>
                </a:solidFill>
              </a:rPr>
              <a:t>Vertiefte allgemeine Bildung (z. B. durch Stärkung der ehemaligen Kernfächer) vs. individuelle Scherpunktsetzung (z. B. durch Ausgestaltung in Grund- und Leistungskurse)</a:t>
            </a:r>
          </a:p>
        </p:txBody>
      </p:sp>
      <p:sp>
        <p:nvSpPr>
          <p:cNvPr id="31" name="Rechteck 30"/>
          <p:cNvSpPr/>
          <p:nvPr/>
        </p:nvSpPr>
        <p:spPr>
          <a:xfrm>
            <a:off x="666207" y="4869160"/>
            <a:ext cx="7775796" cy="432048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de-DE" dirty="0">
                <a:solidFill>
                  <a:schemeClr val="bg1"/>
                </a:solidFill>
              </a:rPr>
              <a:t>Grundlage: Wissenschaftspropädeutisches Arbeiten</a:t>
            </a:r>
          </a:p>
        </p:txBody>
      </p:sp>
      <p:sp>
        <p:nvSpPr>
          <p:cNvPr id="32" name="Rechteck 31"/>
          <p:cNvSpPr/>
          <p:nvPr/>
        </p:nvSpPr>
        <p:spPr>
          <a:xfrm>
            <a:off x="666207" y="1490592"/>
            <a:ext cx="7775796" cy="634483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de-DE" dirty="0">
                <a:solidFill>
                  <a:schemeClr val="bg1"/>
                </a:solidFill>
              </a:rPr>
              <a:t>Allgemeine Studierfähigkeit und somit Vorbereitung auf die Berufs- und Arbeitswelt</a:t>
            </a:r>
          </a:p>
        </p:txBody>
      </p:sp>
      <p:sp>
        <p:nvSpPr>
          <p:cNvPr id="17" name="Pfeil nach oben 16"/>
          <p:cNvSpPr/>
          <p:nvPr/>
        </p:nvSpPr>
        <p:spPr>
          <a:xfrm>
            <a:off x="4334994" y="5358891"/>
            <a:ext cx="432048" cy="28803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3" name="Pfeil nach oben 32"/>
          <p:cNvSpPr/>
          <p:nvPr/>
        </p:nvSpPr>
        <p:spPr>
          <a:xfrm>
            <a:off x="4334994" y="4521810"/>
            <a:ext cx="432048" cy="28803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4" name="Pfeil nach oben 33"/>
          <p:cNvSpPr/>
          <p:nvPr/>
        </p:nvSpPr>
        <p:spPr>
          <a:xfrm>
            <a:off x="4334994" y="3230361"/>
            <a:ext cx="432048" cy="28803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5" name="Pfeil nach oben 34"/>
          <p:cNvSpPr/>
          <p:nvPr/>
        </p:nvSpPr>
        <p:spPr>
          <a:xfrm>
            <a:off x="4334994" y="2184391"/>
            <a:ext cx="432048" cy="28803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615377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5" grpId="0" animBg="1"/>
      <p:bldP spid="24" grpId="0" animBg="1"/>
      <p:bldP spid="30" grpId="0" animBg="1"/>
      <p:bldP spid="31" grpId="0" animBg="1"/>
      <p:bldP spid="32" grpId="0" animBg="1"/>
      <p:bldP spid="17" grpId="0" animBg="1"/>
      <p:bldP spid="33" grpId="0" animBg="1"/>
      <p:bldP spid="34" grpId="0" animBg="1"/>
      <p:bldP spid="35" grpId="0" animBg="1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00000"/>
          </a:xfrm>
          <a:solidFill>
            <a:schemeClr val="bg2">
              <a:lumMod val="75000"/>
            </a:schemeClr>
          </a:solidFill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 anchor="ctr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/>
          <a:p>
            <a:pPr defTabSz="180000"/>
            <a:r>
              <a:rPr lang="de-DE" sz="3600" cap="small" dirty="0">
                <a:latin typeface="Garamond" pitchFamily="18" charset="0"/>
              </a:rPr>
              <a:t>Klausuren in der Qualifikationsphase</a:t>
            </a:r>
            <a:endParaRPr lang="de-DE" sz="3600" cap="small" dirty="0"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+mn-lt"/>
            </a:endParaRPr>
          </a:p>
        </p:txBody>
      </p:sp>
      <p:sp>
        <p:nvSpPr>
          <p:cNvPr id="14" name="Rechteck 13"/>
          <p:cNvSpPr/>
          <p:nvPr/>
        </p:nvSpPr>
        <p:spPr>
          <a:xfrm>
            <a:off x="1016536" y="1000540"/>
            <a:ext cx="6579800" cy="2212436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de-DE" b="1" u="sng" dirty="0">
                <a:solidFill>
                  <a:schemeClr val="bg1"/>
                </a:solidFill>
              </a:rPr>
              <a:t>Anzahl von Klausuren:</a:t>
            </a:r>
          </a:p>
          <a:p>
            <a:pPr marL="285750" indent="-285750">
              <a:buFontTx/>
              <a:buChar char="-"/>
            </a:pPr>
            <a:r>
              <a:rPr lang="de-DE" dirty="0">
                <a:solidFill>
                  <a:schemeClr val="bg1"/>
                </a:solidFill>
              </a:rPr>
              <a:t>Anders als in der EF werden in der Qualifikationsphase in allen Fächern zwei Klausuren pro Halbjahr geschrieben.</a:t>
            </a:r>
          </a:p>
          <a:p>
            <a:pPr marL="285750" indent="-285750">
              <a:buFontTx/>
              <a:buChar char="-"/>
            </a:pPr>
            <a:endParaRPr lang="de-DE" dirty="0">
              <a:solidFill>
                <a:schemeClr val="bg1"/>
              </a:solidFill>
            </a:endParaRPr>
          </a:p>
          <a:p>
            <a:pPr marL="285750" indent="-285750">
              <a:buFontTx/>
              <a:buChar char="-"/>
            </a:pPr>
            <a:r>
              <a:rPr lang="de-DE" dirty="0">
                <a:solidFill>
                  <a:schemeClr val="bg1"/>
                </a:solidFill>
              </a:rPr>
              <a:t>Ausnahme: Im 2. Halbjahr der Q2 wird nur in den ersten drei </a:t>
            </a:r>
            <a:r>
              <a:rPr lang="de-DE" dirty="0" smtClean="0">
                <a:solidFill>
                  <a:schemeClr val="bg1"/>
                </a:solidFill>
              </a:rPr>
              <a:t>Abiturfächern jeweils eine Klausur geschrieben.</a:t>
            </a:r>
          </a:p>
          <a:p>
            <a:pPr algn="ctr"/>
            <a:endParaRPr lang="de-DE" b="1" u="sng" dirty="0">
              <a:solidFill>
                <a:schemeClr val="bg1"/>
              </a:solidFill>
            </a:endParaRPr>
          </a:p>
        </p:txBody>
      </p:sp>
      <p:sp>
        <p:nvSpPr>
          <p:cNvPr id="12" name="Textfeld 11"/>
          <p:cNvSpPr txBox="1"/>
          <p:nvPr/>
        </p:nvSpPr>
        <p:spPr>
          <a:xfrm>
            <a:off x="5220072" y="3033529"/>
            <a:ext cx="63637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de-DE" b="1" u="sng" dirty="0">
              <a:solidFill>
                <a:schemeClr val="bg1"/>
              </a:solidFill>
            </a:endParaRPr>
          </a:p>
        </p:txBody>
      </p:sp>
      <p:sp>
        <p:nvSpPr>
          <p:cNvPr id="3" name="Textfeld 2"/>
          <p:cNvSpPr txBox="1"/>
          <p:nvPr/>
        </p:nvSpPr>
        <p:spPr>
          <a:xfrm>
            <a:off x="3203848" y="1772816"/>
            <a:ext cx="64807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1016536" y="3429000"/>
            <a:ext cx="6579800" cy="3312368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de-DE" b="1" u="sng" dirty="0">
                <a:solidFill>
                  <a:schemeClr val="bg1"/>
                </a:solidFill>
              </a:rPr>
              <a:t>Dauer von Klausuren:</a:t>
            </a:r>
          </a:p>
          <a:p>
            <a:endParaRPr lang="de-DE" dirty="0">
              <a:solidFill>
                <a:schemeClr val="bg1"/>
              </a:solidFill>
            </a:endParaRPr>
          </a:p>
          <a:p>
            <a:pPr marL="285750" indent="-285750">
              <a:buFontTx/>
              <a:buChar char="-"/>
            </a:pPr>
            <a:r>
              <a:rPr lang="de-DE" dirty="0">
                <a:solidFill>
                  <a:schemeClr val="bg1"/>
                </a:solidFill>
              </a:rPr>
              <a:t>Q1: 3-4 Schulstunden in den LK, 2-3 Schulstunden in den GK, 2 Schulstunden in </a:t>
            </a:r>
            <a:r>
              <a:rPr lang="de-DE" dirty="0" smtClean="0">
                <a:solidFill>
                  <a:schemeClr val="bg1"/>
                </a:solidFill>
              </a:rPr>
              <a:t>Italienisch/Latein neu einsetzend</a:t>
            </a:r>
            <a:endParaRPr lang="de-DE" dirty="0">
              <a:solidFill>
                <a:schemeClr val="bg1"/>
              </a:solidFill>
            </a:endParaRPr>
          </a:p>
          <a:p>
            <a:endParaRPr lang="de-DE" dirty="0">
              <a:solidFill>
                <a:schemeClr val="bg1"/>
              </a:solidFill>
            </a:endParaRPr>
          </a:p>
          <a:p>
            <a:pPr marL="285750" indent="-285750">
              <a:buFontTx/>
              <a:buChar char="-"/>
            </a:pPr>
            <a:r>
              <a:rPr lang="de-DE" dirty="0">
                <a:solidFill>
                  <a:schemeClr val="bg1"/>
                </a:solidFill>
              </a:rPr>
              <a:t>Q2.1: </a:t>
            </a:r>
            <a:r>
              <a:rPr lang="de-DE" dirty="0" smtClean="0">
                <a:solidFill>
                  <a:schemeClr val="bg1"/>
                </a:solidFill>
              </a:rPr>
              <a:t>5 </a:t>
            </a:r>
            <a:r>
              <a:rPr lang="de-DE" dirty="0">
                <a:solidFill>
                  <a:schemeClr val="bg1"/>
                </a:solidFill>
              </a:rPr>
              <a:t>Schulstunden in den LK, </a:t>
            </a:r>
            <a:r>
              <a:rPr lang="de-DE" dirty="0" smtClean="0">
                <a:solidFill>
                  <a:schemeClr val="bg1"/>
                </a:solidFill>
              </a:rPr>
              <a:t>3-4 </a:t>
            </a:r>
            <a:r>
              <a:rPr lang="de-DE" dirty="0">
                <a:solidFill>
                  <a:schemeClr val="bg1"/>
                </a:solidFill>
              </a:rPr>
              <a:t>Schulstunden in den GK, </a:t>
            </a:r>
            <a:r>
              <a:rPr lang="de-DE" dirty="0" smtClean="0">
                <a:solidFill>
                  <a:schemeClr val="bg1"/>
                </a:solidFill>
              </a:rPr>
              <a:t>3 </a:t>
            </a:r>
            <a:r>
              <a:rPr lang="de-DE" dirty="0">
                <a:solidFill>
                  <a:schemeClr val="bg1"/>
                </a:solidFill>
              </a:rPr>
              <a:t>Schulstunden in </a:t>
            </a:r>
            <a:r>
              <a:rPr lang="de-DE" dirty="0" smtClean="0">
                <a:solidFill>
                  <a:schemeClr val="bg1"/>
                </a:solidFill>
              </a:rPr>
              <a:t>Italienisch/Latein neu einsetzend</a:t>
            </a:r>
            <a:endParaRPr lang="de-DE" dirty="0">
              <a:solidFill>
                <a:schemeClr val="bg1"/>
              </a:solidFill>
            </a:endParaRPr>
          </a:p>
          <a:p>
            <a:endParaRPr lang="de-DE" dirty="0">
              <a:solidFill>
                <a:schemeClr val="bg1"/>
              </a:solidFill>
            </a:endParaRPr>
          </a:p>
          <a:p>
            <a:pPr marL="285750" indent="-285750">
              <a:buFontTx/>
              <a:buChar char="-"/>
            </a:pPr>
            <a:r>
              <a:rPr lang="de-DE" dirty="0">
                <a:solidFill>
                  <a:schemeClr val="bg1"/>
                </a:solidFill>
              </a:rPr>
              <a:t>Q2.2: </a:t>
            </a:r>
            <a:r>
              <a:rPr lang="de-DE" dirty="0" smtClean="0">
                <a:solidFill>
                  <a:schemeClr val="bg1"/>
                </a:solidFill>
              </a:rPr>
              <a:t>270 Minuten in </a:t>
            </a:r>
            <a:r>
              <a:rPr lang="de-DE" dirty="0">
                <a:solidFill>
                  <a:schemeClr val="bg1"/>
                </a:solidFill>
              </a:rPr>
              <a:t>den LK, </a:t>
            </a:r>
            <a:r>
              <a:rPr lang="de-DE" dirty="0" smtClean="0">
                <a:solidFill>
                  <a:schemeClr val="bg1"/>
                </a:solidFill>
              </a:rPr>
              <a:t>210-240 Min. in </a:t>
            </a:r>
            <a:r>
              <a:rPr lang="de-DE" dirty="0">
                <a:solidFill>
                  <a:schemeClr val="bg1"/>
                </a:solidFill>
              </a:rPr>
              <a:t>den </a:t>
            </a:r>
            <a:r>
              <a:rPr lang="de-DE" dirty="0" smtClean="0">
                <a:solidFill>
                  <a:schemeClr val="bg1"/>
                </a:solidFill>
              </a:rPr>
              <a:t>GK</a:t>
            </a:r>
            <a:endParaRPr lang="de-DE" dirty="0">
              <a:solidFill>
                <a:schemeClr val="bg1"/>
              </a:solidFill>
            </a:endParaRPr>
          </a:p>
          <a:p>
            <a:endParaRPr lang="de-DE" dirty="0">
              <a:solidFill>
                <a:schemeClr val="bg1"/>
              </a:solidFill>
            </a:endParaRPr>
          </a:p>
          <a:p>
            <a:r>
              <a:rPr lang="de-DE" dirty="0">
                <a:solidFill>
                  <a:schemeClr val="bg1"/>
                </a:solidFill>
              </a:rPr>
              <a:t>	</a:t>
            </a:r>
            <a:r>
              <a:rPr lang="de-DE" dirty="0">
                <a:solidFill>
                  <a:srgbClr val="C00000"/>
                </a:solidFill>
              </a:rPr>
              <a:t>letzte Klausur unter Abiturbedingungen !</a:t>
            </a:r>
          </a:p>
        </p:txBody>
      </p:sp>
      <p:sp>
        <p:nvSpPr>
          <p:cNvPr id="7" name="Textfeld 6"/>
          <p:cNvSpPr txBox="1"/>
          <p:nvPr/>
        </p:nvSpPr>
        <p:spPr>
          <a:xfrm>
            <a:off x="2843808" y="1983257"/>
            <a:ext cx="6552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de-DE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7784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4" grpId="0" animBg="1"/>
      <p:bldP spid="11" grpId="0" animBg="1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0" y="2852936"/>
            <a:ext cx="9144000" cy="1224136"/>
          </a:xfrm>
          <a:solidFill>
            <a:schemeClr val="bg2">
              <a:lumMod val="75000"/>
            </a:schemeClr>
          </a:solidFill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 anchor="ctr">
            <a:normAutofit fontScale="90000"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/>
          <a:p>
            <a:pPr defTabSz="180000"/>
            <a:r>
              <a:rPr lang="de-DE" sz="4400" cap="small" dirty="0">
                <a:latin typeface="Garamond" pitchFamily="18" charset="0"/>
              </a:rPr>
              <a:t>Punktsystem in der Qualifikationsphase</a:t>
            </a:r>
            <a:endParaRPr lang="de-DE" sz="4400" cap="small" dirty="0"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9649848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00000"/>
          </a:xfrm>
          <a:solidFill>
            <a:schemeClr val="bg2">
              <a:lumMod val="75000"/>
            </a:schemeClr>
          </a:solidFill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 anchor="ctr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/>
          <a:p>
            <a:pPr defTabSz="180000"/>
            <a:r>
              <a:rPr lang="de-DE" sz="3600" cap="small" dirty="0">
                <a:latin typeface="Garamond" pitchFamily="18" charset="0"/>
              </a:rPr>
              <a:t>Punktsystem in der Qualifikationsphase</a:t>
            </a:r>
            <a:endParaRPr lang="de-DE" sz="3600" cap="small" dirty="0"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+mn-lt"/>
            </a:endParaRPr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2770945"/>
              </p:ext>
            </p:extLst>
          </p:nvPr>
        </p:nvGraphicFramePr>
        <p:xfrm>
          <a:off x="2123728" y="1124744"/>
          <a:ext cx="1751856" cy="445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3546">
                  <a:extLst>
                    <a:ext uri="{9D8B030D-6E8A-4147-A177-3AD203B41FA5}">
                      <a16:colId xmlns:a16="http://schemas.microsoft.com/office/drawing/2014/main" val="4043206465"/>
                    </a:ext>
                  </a:extLst>
                </a:gridCol>
                <a:gridCol w="968310">
                  <a:extLst>
                    <a:ext uri="{9D8B030D-6E8A-4147-A177-3AD203B41FA5}">
                      <a16:colId xmlns:a16="http://schemas.microsoft.com/office/drawing/2014/main" val="97347139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Note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Punkte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59206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>
                          <a:solidFill>
                            <a:schemeClr val="bg1"/>
                          </a:solidFill>
                        </a:rPr>
                        <a:t>   1+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>
                          <a:solidFill>
                            <a:schemeClr val="bg1"/>
                          </a:solidFill>
                        </a:rPr>
                        <a:t>15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17077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>
                          <a:solidFill>
                            <a:schemeClr val="bg1"/>
                          </a:solidFill>
                        </a:rPr>
                        <a:t>   1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>
                          <a:solidFill>
                            <a:schemeClr val="bg1"/>
                          </a:solidFill>
                        </a:rPr>
                        <a:t>14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0158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>
                          <a:solidFill>
                            <a:schemeClr val="bg1"/>
                          </a:solidFill>
                        </a:rPr>
                        <a:t>   1-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>
                          <a:solidFill>
                            <a:schemeClr val="bg1"/>
                          </a:solidFill>
                        </a:rPr>
                        <a:t>13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81727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>
                          <a:solidFill>
                            <a:schemeClr val="bg1"/>
                          </a:solidFill>
                        </a:rPr>
                        <a:t>   2+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>
                          <a:solidFill>
                            <a:schemeClr val="bg1"/>
                          </a:solidFill>
                        </a:rPr>
                        <a:t>12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44003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>
                          <a:solidFill>
                            <a:schemeClr val="bg1"/>
                          </a:solidFill>
                        </a:rPr>
                        <a:t>   2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>
                          <a:solidFill>
                            <a:schemeClr val="bg1"/>
                          </a:solidFill>
                        </a:rPr>
                        <a:t>11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75957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>
                          <a:solidFill>
                            <a:schemeClr val="bg1"/>
                          </a:solidFill>
                        </a:rPr>
                        <a:t>   2-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>
                          <a:solidFill>
                            <a:schemeClr val="bg1"/>
                          </a:solidFill>
                        </a:rPr>
                        <a:t>10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79993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>
                          <a:solidFill>
                            <a:schemeClr val="bg1"/>
                          </a:solidFill>
                        </a:rPr>
                        <a:t>   3+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>
                          <a:solidFill>
                            <a:schemeClr val="bg1"/>
                          </a:solidFill>
                        </a:rPr>
                        <a:t>09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5992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>
                          <a:solidFill>
                            <a:schemeClr val="bg1"/>
                          </a:solidFill>
                        </a:rPr>
                        <a:t>   3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>
                          <a:solidFill>
                            <a:schemeClr val="bg1"/>
                          </a:solidFill>
                        </a:rPr>
                        <a:t>08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64007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>
                          <a:solidFill>
                            <a:schemeClr val="bg1"/>
                          </a:solidFill>
                        </a:rPr>
                        <a:t>   3-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>
                          <a:solidFill>
                            <a:schemeClr val="bg1"/>
                          </a:solidFill>
                        </a:rPr>
                        <a:t>07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95041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>
                          <a:solidFill>
                            <a:schemeClr val="bg1"/>
                          </a:solidFill>
                        </a:rPr>
                        <a:t>   4+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>
                          <a:solidFill>
                            <a:schemeClr val="bg1"/>
                          </a:solidFill>
                        </a:rPr>
                        <a:t>06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67301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>
                          <a:solidFill>
                            <a:schemeClr val="bg1"/>
                          </a:solidFill>
                        </a:rPr>
                        <a:t>   4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>
                          <a:solidFill>
                            <a:schemeClr val="bg1"/>
                          </a:solidFill>
                        </a:rPr>
                        <a:t>05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9518682"/>
                  </a:ext>
                </a:extLst>
              </a:tr>
            </a:tbl>
          </a:graphicData>
        </a:graphic>
      </p:graphicFrame>
      <p:graphicFrame>
        <p:nvGraphicFramePr>
          <p:cNvPr id="8" name="Tabel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876920"/>
              </p:ext>
            </p:extLst>
          </p:nvPr>
        </p:nvGraphicFramePr>
        <p:xfrm>
          <a:off x="5148064" y="1124744"/>
          <a:ext cx="1751856" cy="445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3546">
                  <a:extLst>
                    <a:ext uri="{9D8B030D-6E8A-4147-A177-3AD203B41FA5}">
                      <a16:colId xmlns:a16="http://schemas.microsoft.com/office/drawing/2014/main" val="2332024209"/>
                    </a:ext>
                  </a:extLst>
                </a:gridCol>
                <a:gridCol w="968310">
                  <a:extLst>
                    <a:ext uri="{9D8B030D-6E8A-4147-A177-3AD203B41FA5}">
                      <a16:colId xmlns:a16="http://schemas.microsoft.com/office/drawing/2014/main" val="177553276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Note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Punkte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03382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>
                          <a:solidFill>
                            <a:schemeClr val="bg1"/>
                          </a:solidFill>
                        </a:rPr>
                        <a:t>   4-</a:t>
                      </a:r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>
                          <a:solidFill>
                            <a:schemeClr val="bg1"/>
                          </a:solidFill>
                        </a:rPr>
                        <a:t>04</a:t>
                      </a:r>
                    </a:p>
                  </a:txBody>
                  <a:tcPr>
                    <a:solidFill>
                      <a:srgbClr val="FF7C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23051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>
                          <a:solidFill>
                            <a:schemeClr val="bg1"/>
                          </a:solidFill>
                        </a:rPr>
                        <a:t>   5+</a:t>
                      </a:r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>
                          <a:solidFill>
                            <a:schemeClr val="bg1"/>
                          </a:solidFill>
                        </a:rPr>
                        <a:t>03</a:t>
                      </a:r>
                    </a:p>
                  </a:txBody>
                  <a:tcPr>
                    <a:solidFill>
                      <a:srgbClr val="FF7C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00057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>
                          <a:solidFill>
                            <a:schemeClr val="bg1"/>
                          </a:solidFill>
                        </a:rPr>
                        <a:t>   5</a:t>
                      </a:r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>
                          <a:solidFill>
                            <a:schemeClr val="bg1"/>
                          </a:solidFill>
                        </a:rPr>
                        <a:t>02</a:t>
                      </a:r>
                    </a:p>
                  </a:txBody>
                  <a:tcPr>
                    <a:solidFill>
                      <a:srgbClr val="FF7C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57158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>
                          <a:solidFill>
                            <a:schemeClr val="bg1"/>
                          </a:solidFill>
                        </a:rPr>
                        <a:t>   5-</a:t>
                      </a:r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>
                          <a:solidFill>
                            <a:schemeClr val="bg1"/>
                          </a:solidFill>
                        </a:rPr>
                        <a:t>01</a:t>
                      </a:r>
                    </a:p>
                  </a:txBody>
                  <a:tcPr>
                    <a:solidFill>
                      <a:srgbClr val="FF7C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88990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>
                          <a:solidFill>
                            <a:schemeClr val="bg1"/>
                          </a:solidFill>
                        </a:rPr>
                        <a:t>   6</a:t>
                      </a:r>
                    </a:p>
                  </a:txBody>
                  <a:tcPr>
                    <a:solidFill>
                      <a:srgbClr val="CC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>
                          <a:solidFill>
                            <a:schemeClr val="bg1"/>
                          </a:solidFill>
                        </a:rPr>
                        <a:t>00</a:t>
                      </a:r>
                    </a:p>
                  </a:txBody>
                  <a:tcPr>
                    <a:solidFill>
                      <a:srgbClr val="CC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1043570"/>
                  </a:ext>
                </a:extLst>
              </a:tr>
              <a:tr h="2225040">
                <a:tc gridSpan="2">
                  <a:txBody>
                    <a:bodyPr/>
                    <a:lstStyle/>
                    <a:p>
                      <a:r>
                        <a:rPr lang="de-DE" dirty="0"/>
                        <a:t>   </a:t>
                      </a:r>
                    </a:p>
                    <a:p>
                      <a:r>
                        <a:rPr lang="de-DE" dirty="0"/>
                        <a:t>   </a:t>
                      </a:r>
                    </a:p>
                    <a:p>
                      <a:r>
                        <a:rPr lang="de-DE" dirty="0"/>
                        <a:t>   </a:t>
                      </a:r>
                    </a:p>
                    <a:p>
                      <a:r>
                        <a:rPr lang="de-DE" dirty="0"/>
                        <a:t>   </a:t>
                      </a:r>
                    </a:p>
                    <a:p>
                      <a:r>
                        <a:rPr lang="de-DE" dirty="0"/>
                        <a:t>   </a:t>
                      </a:r>
                    </a:p>
                    <a:p>
                      <a:r>
                        <a:rPr lang="de-DE" dirty="0"/>
                        <a:t>  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8492871"/>
                  </a:ext>
                </a:extLst>
              </a:tr>
            </a:tbl>
          </a:graphicData>
        </a:graphic>
      </p:graphicFrame>
      <p:sp>
        <p:nvSpPr>
          <p:cNvPr id="9" name="Gleichschenkliges Dreieck 8"/>
          <p:cNvSpPr/>
          <p:nvPr/>
        </p:nvSpPr>
        <p:spPr>
          <a:xfrm>
            <a:off x="5267908" y="3582308"/>
            <a:ext cx="1512168" cy="18002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0" name="Textfeld 9"/>
          <p:cNvSpPr txBox="1"/>
          <p:nvPr/>
        </p:nvSpPr>
        <p:spPr>
          <a:xfrm>
            <a:off x="5483932" y="4653136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solidFill>
                  <a:srgbClr val="FF0000"/>
                </a:solidFill>
              </a:rPr>
              <a:t>DEFIZIT</a:t>
            </a:r>
          </a:p>
        </p:txBody>
      </p:sp>
      <p:sp>
        <p:nvSpPr>
          <p:cNvPr id="11" name="Rechteck 10"/>
          <p:cNvSpPr/>
          <p:nvPr/>
        </p:nvSpPr>
        <p:spPr>
          <a:xfrm>
            <a:off x="431540" y="5807514"/>
            <a:ext cx="8280920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rgbClr val="C00000"/>
                </a:solidFill>
              </a:rPr>
              <a:t>Im Verlauf der Qualifikationsphase darf eine bestimmte Anzahl von Defiziten nicht überschritten </a:t>
            </a:r>
            <a:r>
              <a:rPr lang="de-DE" dirty="0" smtClean="0">
                <a:solidFill>
                  <a:srgbClr val="C00000"/>
                </a:solidFill>
              </a:rPr>
              <a:t>werden</a:t>
            </a:r>
            <a:endParaRPr lang="de-DE" dirty="0">
              <a:solidFill>
                <a:srgbClr val="C00000"/>
              </a:solidFill>
            </a:endParaRPr>
          </a:p>
        </p:txBody>
      </p:sp>
      <p:sp>
        <p:nvSpPr>
          <p:cNvPr id="15" name="Textfeld 14"/>
          <p:cNvSpPr txBox="1"/>
          <p:nvPr/>
        </p:nvSpPr>
        <p:spPr>
          <a:xfrm>
            <a:off x="611560" y="3389992"/>
            <a:ext cx="8208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de-DE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90326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9" grpId="0" animBg="1"/>
      <p:bldP spid="10" grpId="0"/>
      <p:bldP spid="11" grpId="0" animBg="1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0" y="2852936"/>
            <a:ext cx="9144000" cy="1224136"/>
          </a:xfrm>
          <a:solidFill>
            <a:schemeClr val="bg2">
              <a:lumMod val="75000"/>
            </a:schemeClr>
          </a:solidFill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 anchor="ctr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/>
          <a:p>
            <a:pPr defTabSz="180000"/>
            <a:r>
              <a:rPr lang="de-DE" sz="4400" cap="small" dirty="0">
                <a:latin typeface="Garamond" pitchFamily="18" charset="0"/>
              </a:rPr>
              <a:t>Rücktritt und Wiederholung</a:t>
            </a:r>
            <a:endParaRPr lang="de-DE" sz="4400" cap="small" dirty="0"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8634895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00000"/>
          </a:xfrm>
          <a:solidFill>
            <a:schemeClr val="bg2">
              <a:lumMod val="75000"/>
            </a:schemeClr>
          </a:solidFill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 anchor="ctr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/>
          <a:p>
            <a:pPr defTabSz="180000"/>
            <a:r>
              <a:rPr lang="de-DE" sz="3600" cap="small" dirty="0">
                <a:latin typeface="Garamond" pitchFamily="18" charset="0"/>
              </a:rPr>
              <a:t>Rücktritt und Wiederholung</a:t>
            </a:r>
            <a:endParaRPr lang="de-DE" sz="3600" cap="small" dirty="0"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+mn-lt"/>
            </a:endParaRPr>
          </a:p>
        </p:txBody>
      </p:sp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0644294"/>
              </p:ext>
            </p:extLst>
          </p:nvPr>
        </p:nvGraphicFramePr>
        <p:xfrm>
          <a:off x="287523" y="1556792"/>
          <a:ext cx="8388933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8419">
                  <a:extLst>
                    <a:ext uri="{9D8B030D-6E8A-4147-A177-3AD203B41FA5}">
                      <a16:colId xmlns:a16="http://schemas.microsoft.com/office/drawing/2014/main" val="2401130136"/>
                    </a:ext>
                  </a:extLst>
                </a:gridCol>
                <a:gridCol w="1198419">
                  <a:extLst>
                    <a:ext uri="{9D8B030D-6E8A-4147-A177-3AD203B41FA5}">
                      <a16:colId xmlns:a16="http://schemas.microsoft.com/office/drawing/2014/main" val="1416918472"/>
                    </a:ext>
                  </a:extLst>
                </a:gridCol>
                <a:gridCol w="1198419">
                  <a:extLst>
                    <a:ext uri="{9D8B030D-6E8A-4147-A177-3AD203B41FA5}">
                      <a16:colId xmlns:a16="http://schemas.microsoft.com/office/drawing/2014/main" val="512280331"/>
                    </a:ext>
                  </a:extLst>
                </a:gridCol>
                <a:gridCol w="1198419">
                  <a:extLst>
                    <a:ext uri="{9D8B030D-6E8A-4147-A177-3AD203B41FA5}">
                      <a16:colId xmlns:a16="http://schemas.microsoft.com/office/drawing/2014/main" val="690564978"/>
                    </a:ext>
                  </a:extLst>
                </a:gridCol>
                <a:gridCol w="1198419">
                  <a:extLst>
                    <a:ext uri="{9D8B030D-6E8A-4147-A177-3AD203B41FA5}">
                      <a16:colId xmlns:a16="http://schemas.microsoft.com/office/drawing/2014/main" val="2982386432"/>
                    </a:ext>
                  </a:extLst>
                </a:gridCol>
                <a:gridCol w="1198419">
                  <a:extLst>
                    <a:ext uri="{9D8B030D-6E8A-4147-A177-3AD203B41FA5}">
                      <a16:colId xmlns:a16="http://schemas.microsoft.com/office/drawing/2014/main" val="3068975806"/>
                    </a:ext>
                  </a:extLst>
                </a:gridCol>
                <a:gridCol w="1198419">
                  <a:extLst>
                    <a:ext uri="{9D8B030D-6E8A-4147-A177-3AD203B41FA5}">
                      <a16:colId xmlns:a16="http://schemas.microsoft.com/office/drawing/2014/main" val="304526615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EF.1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EF.2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Q1.1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Q1.2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Q2.1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Q2.2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Abi-Prüf.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0259639"/>
                  </a:ext>
                </a:extLst>
              </a:tr>
            </a:tbl>
          </a:graphicData>
        </a:graphic>
      </p:graphicFrame>
      <p:sp>
        <p:nvSpPr>
          <p:cNvPr id="4" name="Nach oben gekrümmter Pfeil 3"/>
          <p:cNvSpPr/>
          <p:nvPr/>
        </p:nvSpPr>
        <p:spPr>
          <a:xfrm rot="10800000">
            <a:off x="287523" y="1145225"/>
            <a:ext cx="2412269" cy="357126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12" name="Nach oben gekrümmter Pfeil 11"/>
          <p:cNvSpPr/>
          <p:nvPr/>
        </p:nvSpPr>
        <p:spPr>
          <a:xfrm rot="10800000">
            <a:off x="2645909" y="1145224"/>
            <a:ext cx="2412269" cy="357126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13" name="Nach oben gekrümmter Pfeil 12"/>
          <p:cNvSpPr/>
          <p:nvPr/>
        </p:nvSpPr>
        <p:spPr>
          <a:xfrm rot="10800000">
            <a:off x="5058178" y="1145224"/>
            <a:ext cx="2412269" cy="357126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14" name="Nach oben gekrümmter Pfeil 13"/>
          <p:cNvSpPr/>
          <p:nvPr/>
        </p:nvSpPr>
        <p:spPr>
          <a:xfrm rot="10800000">
            <a:off x="5112061" y="1145222"/>
            <a:ext cx="3600399" cy="357126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5" name="Nach unten gekrümmter Pfeil 4"/>
          <p:cNvSpPr/>
          <p:nvPr/>
        </p:nvSpPr>
        <p:spPr>
          <a:xfrm rot="10800000">
            <a:off x="1331640" y="2036514"/>
            <a:ext cx="2592288" cy="45638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16" name="Nach unten gekrümmter Pfeil 15"/>
          <p:cNvSpPr/>
          <p:nvPr/>
        </p:nvSpPr>
        <p:spPr>
          <a:xfrm rot="10800000">
            <a:off x="3762034" y="2019079"/>
            <a:ext cx="2592288" cy="45638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graphicFrame>
        <p:nvGraphicFramePr>
          <p:cNvPr id="6" name="Tabel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6244717"/>
              </p:ext>
            </p:extLst>
          </p:nvPr>
        </p:nvGraphicFramePr>
        <p:xfrm>
          <a:off x="202134" y="2708920"/>
          <a:ext cx="8532950" cy="4043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6166">
                  <a:extLst>
                    <a:ext uri="{9D8B030D-6E8A-4147-A177-3AD203B41FA5}">
                      <a16:colId xmlns:a16="http://schemas.microsoft.com/office/drawing/2014/main" val="1727412570"/>
                    </a:ext>
                  </a:extLst>
                </a:gridCol>
                <a:gridCol w="7056784">
                  <a:extLst>
                    <a:ext uri="{9D8B030D-6E8A-4147-A177-3AD203B41FA5}">
                      <a16:colId xmlns:a16="http://schemas.microsoft.com/office/drawing/2014/main" val="254663302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e-DE" dirty="0" err="1"/>
                        <a:t>Wdh.nach</a:t>
                      </a:r>
                      <a:r>
                        <a:rPr lang="de-DE" dirty="0"/>
                        <a:t> ...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err="1"/>
                        <a:t>Bedingungen+Folgen</a:t>
                      </a:r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89158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EF.2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6225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Q1.1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37288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Q1.2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67997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Q2.1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50233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Q2.2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89849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Abi-Prüfung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9023624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endParaRPr lang="de-DE" dirty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endParaRPr lang="de-DE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3925152"/>
                  </a:ext>
                </a:extLst>
              </a:tr>
            </a:tbl>
          </a:graphicData>
        </a:graphic>
      </p:graphicFrame>
      <p:sp>
        <p:nvSpPr>
          <p:cNvPr id="7" name="Textfeld 6"/>
          <p:cNvSpPr txBox="1"/>
          <p:nvPr/>
        </p:nvSpPr>
        <p:spPr>
          <a:xfrm>
            <a:off x="1691680" y="3072084"/>
            <a:ext cx="70207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solidFill>
                  <a:schemeClr val="bg1"/>
                </a:solidFill>
              </a:rPr>
              <a:t>Nichtversetzung nach der </a:t>
            </a:r>
            <a:r>
              <a:rPr lang="de-DE" dirty="0" smtClean="0">
                <a:solidFill>
                  <a:schemeClr val="bg1"/>
                </a:solidFill>
              </a:rPr>
              <a:t>EF; keine freiwillige </a:t>
            </a:r>
            <a:r>
              <a:rPr lang="de-DE" dirty="0" err="1" smtClean="0">
                <a:solidFill>
                  <a:schemeClr val="bg1"/>
                </a:solidFill>
              </a:rPr>
              <a:t>Wdh</a:t>
            </a:r>
            <a:r>
              <a:rPr lang="de-DE" dirty="0" smtClean="0">
                <a:solidFill>
                  <a:schemeClr val="bg1"/>
                </a:solidFill>
              </a:rPr>
              <a:t>. möglich 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1691680" y="3441416"/>
            <a:ext cx="71287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solidFill>
                  <a:schemeClr val="bg1"/>
                </a:solidFill>
              </a:rPr>
              <a:t>Freiwilliger Rücktritt in die EF auf Antrag &gt; Verlust der Versetzung</a:t>
            </a:r>
          </a:p>
        </p:txBody>
      </p:sp>
      <p:sp>
        <p:nvSpPr>
          <p:cNvPr id="9" name="Textfeld 8"/>
          <p:cNvSpPr txBox="1"/>
          <p:nvPr/>
        </p:nvSpPr>
        <p:spPr>
          <a:xfrm>
            <a:off x="1691680" y="3814077"/>
            <a:ext cx="6120680" cy="6549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solidFill>
                  <a:schemeClr val="bg1"/>
                </a:solidFill>
              </a:rPr>
              <a:t>Freiwillige oder notwendige Wiederholung der Q1 </a:t>
            </a:r>
          </a:p>
          <a:p>
            <a:r>
              <a:rPr lang="de-DE" dirty="0">
                <a:solidFill>
                  <a:schemeClr val="bg1"/>
                </a:solidFill>
              </a:rPr>
              <a:t>&gt; letzte Chance zur Neuwahl von (Leistungs-)Kursen</a:t>
            </a:r>
          </a:p>
        </p:txBody>
      </p:sp>
      <p:sp>
        <p:nvSpPr>
          <p:cNvPr id="10" name="Textfeld 9"/>
          <p:cNvSpPr txBox="1"/>
          <p:nvPr/>
        </p:nvSpPr>
        <p:spPr>
          <a:xfrm>
            <a:off x="1691680" y="4459408"/>
            <a:ext cx="56886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solidFill>
                  <a:schemeClr val="bg1"/>
                </a:solidFill>
              </a:rPr>
              <a:t>Freiwilliger oder notwendiger Rücktritt in die Q1.2 </a:t>
            </a:r>
          </a:p>
          <a:p>
            <a:r>
              <a:rPr lang="de-DE" dirty="0">
                <a:solidFill>
                  <a:schemeClr val="bg1"/>
                </a:solidFill>
              </a:rPr>
              <a:t>&gt; Kurse und Defizite aus Q1.1 bleiben erhalten</a:t>
            </a:r>
          </a:p>
        </p:txBody>
      </p:sp>
      <p:sp>
        <p:nvSpPr>
          <p:cNvPr id="15" name="Textfeld 14"/>
          <p:cNvSpPr txBox="1"/>
          <p:nvPr/>
        </p:nvSpPr>
        <p:spPr>
          <a:xfrm>
            <a:off x="1691680" y="5119661"/>
            <a:ext cx="64087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solidFill>
                  <a:schemeClr val="bg1"/>
                </a:solidFill>
              </a:rPr>
              <a:t>Wiederholung der Q2 bei Nichtzulassung zur Abiturprüfung</a:t>
            </a:r>
          </a:p>
        </p:txBody>
      </p:sp>
      <p:sp>
        <p:nvSpPr>
          <p:cNvPr id="17" name="Textfeld 16"/>
          <p:cNvSpPr txBox="1"/>
          <p:nvPr/>
        </p:nvSpPr>
        <p:spPr>
          <a:xfrm>
            <a:off x="1687063" y="5454795"/>
            <a:ext cx="69127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solidFill>
                  <a:schemeClr val="bg1"/>
                </a:solidFill>
              </a:rPr>
              <a:t>Wiederholung der Q2 bei Nichtbestehen der Abiturprüfung </a:t>
            </a:r>
          </a:p>
          <a:p>
            <a:r>
              <a:rPr lang="de-DE" dirty="0">
                <a:solidFill>
                  <a:schemeClr val="bg1"/>
                </a:solidFill>
              </a:rPr>
              <a:t>&gt; Noten der Q2, Abiturprüfungen und Zulassung unwirksam</a:t>
            </a:r>
          </a:p>
        </p:txBody>
      </p:sp>
      <p:sp>
        <p:nvSpPr>
          <p:cNvPr id="18" name="Textfeld 17"/>
          <p:cNvSpPr txBox="1"/>
          <p:nvPr/>
        </p:nvSpPr>
        <p:spPr>
          <a:xfrm>
            <a:off x="1655676" y="6127016"/>
            <a:ext cx="58326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/>
              <a:t>Höchstverweildauer in der Oberstufe: 4 Jahre </a:t>
            </a:r>
          </a:p>
          <a:p>
            <a:pPr algn="ctr"/>
            <a:r>
              <a:rPr lang="de-DE" dirty="0"/>
              <a:t>(Ausnahmen bei nicht bestandener Abiturprüfung)</a:t>
            </a:r>
          </a:p>
        </p:txBody>
      </p:sp>
    </p:spTree>
    <p:extLst>
      <p:ext uri="{BB962C8B-B14F-4D97-AF65-F5344CB8AC3E}">
        <p14:creationId xmlns:p14="http://schemas.microsoft.com/office/powerpoint/2010/main" val="33752720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12" grpId="0" animBg="1"/>
      <p:bldP spid="13" grpId="0" animBg="1"/>
      <p:bldP spid="14" grpId="0" animBg="1"/>
      <p:bldP spid="5" grpId="0" animBg="1"/>
      <p:bldP spid="16" grpId="0" animBg="1"/>
      <p:bldP spid="7" grpId="0"/>
      <p:bldP spid="8" grpId="0"/>
      <p:bldP spid="9" grpId="0"/>
      <p:bldP spid="10" grpId="0"/>
      <p:bldP spid="15" grpId="0"/>
      <p:bldP spid="17" grpId="0"/>
      <p:bldP spid="18" grpId="0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0" y="2852936"/>
            <a:ext cx="9144000" cy="900000"/>
          </a:xfrm>
          <a:solidFill>
            <a:schemeClr val="bg2">
              <a:lumMod val="75000"/>
            </a:schemeClr>
          </a:solidFill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 anchor="ctr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/>
          <a:p>
            <a:pPr defTabSz="180000"/>
            <a:r>
              <a:rPr lang="de-DE" sz="4400" cap="small" dirty="0">
                <a:latin typeface="Garamond" pitchFamily="18" charset="0"/>
              </a:rPr>
              <a:t>Die vier Abiturfächer</a:t>
            </a:r>
            <a:endParaRPr lang="de-DE" sz="4400" cap="small" dirty="0"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5407316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00000"/>
          </a:xfrm>
          <a:solidFill>
            <a:schemeClr val="bg2">
              <a:lumMod val="75000"/>
            </a:schemeClr>
          </a:solidFill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 anchor="ctr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/>
          <a:p>
            <a:pPr defTabSz="180000"/>
            <a:r>
              <a:rPr lang="de-DE" sz="3600" cap="small" dirty="0">
                <a:latin typeface="Garamond" pitchFamily="18" charset="0"/>
              </a:rPr>
              <a:t>Die vier Abiturfächer</a:t>
            </a:r>
            <a:endParaRPr lang="de-DE" sz="3600" cap="small" dirty="0"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+mn-lt"/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107504" y="1000539"/>
            <a:ext cx="8784976" cy="698527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bg1"/>
                </a:solidFill>
              </a:rPr>
              <a:t>Abiturprüfungen in 4 Fächern, den beiden Leistungskursen (schriftlich) sowie in zwei Grundkursen (</a:t>
            </a:r>
            <a:r>
              <a:rPr lang="de-DE" dirty="0" smtClean="0">
                <a:solidFill>
                  <a:schemeClr val="bg1"/>
                </a:solidFill>
              </a:rPr>
              <a:t>ein Fach </a:t>
            </a:r>
            <a:r>
              <a:rPr lang="de-DE" dirty="0">
                <a:solidFill>
                  <a:schemeClr val="bg1"/>
                </a:solidFill>
              </a:rPr>
              <a:t>schriftlich, eins mündlich)</a:t>
            </a:r>
          </a:p>
        </p:txBody>
      </p:sp>
      <p:sp>
        <p:nvSpPr>
          <p:cNvPr id="4" name="Textfeld 3"/>
          <p:cNvSpPr txBox="1"/>
          <p:nvPr/>
        </p:nvSpPr>
        <p:spPr>
          <a:xfrm>
            <a:off x="2699792" y="1037366"/>
            <a:ext cx="8640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107503" y="2103761"/>
            <a:ext cx="8784976" cy="404695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>
                <a:solidFill>
                  <a:schemeClr val="bg1"/>
                </a:solidFill>
              </a:rPr>
              <a:t>Mit den vier Abiturfächern müssen alle drei Aufgabenfelder abgedeckt werden.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683568" y="2287053"/>
            <a:ext cx="8640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de-DE" dirty="0">
              <a:solidFill>
                <a:schemeClr val="bg1"/>
              </a:solidFill>
            </a:endParaRPr>
          </a:p>
        </p:txBody>
      </p:sp>
      <p:graphicFrame>
        <p:nvGraphicFramePr>
          <p:cNvPr id="6" name="Tabel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606054"/>
              </p:ext>
            </p:extLst>
          </p:nvPr>
        </p:nvGraphicFramePr>
        <p:xfrm>
          <a:off x="107504" y="2579421"/>
          <a:ext cx="8784975" cy="4048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4215">
                  <a:extLst>
                    <a:ext uri="{9D8B030D-6E8A-4147-A177-3AD203B41FA5}">
                      <a16:colId xmlns:a16="http://schemas.microsoft.com/office/drawing/2014/main" val="2913380376"/>
                    </a:ext>
                  </a:extLst>
                </a:gridCol>
                <a:gridCol w="2664296">
                  <a:extLst>
                    <a:ext uri="{9D8B030D-6E8A-4147-A177-3AD203B41FA5}">
                      <a16:colId xmlns:a16="http://schemas.microsoft.com/office/drawing/2014/main" val="269806994"/>
                    </a:ext>
                  </a:extLst>
                </a:gridCol>
                <a:gridCol w="4176464">
                  <a:extLst>
                    <a:ext uri="{9D8B030D-6E8A-4147-A177-3AD203B41FA5}">
                      <a16:colId xmlns:a16="http://schemas.microsoft.com/office/drawing/2014/main" val="2036537789"/>
                    </a:ext>
                  </a:extLst>
                </a:gridCol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de-DE" dirty="0"/>
                        <a:t>Aufgabenfelder und Fächer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1060545"/>
                  </a:ext>
                </a:extLst>
              </a:tr>
              <a:tr h="370840">
                <a:tc rowSpan="3">
                  <a:txBody>
                    <a:bodyPr/>
                    <a:lstStyle/>
                    <a:p>
                      <a:pPr algn="l"/>
                      <a:r>
                        <a:rPr lang="de-DE" dirty="0"/>
                        <a:t>Aufgabenfeld</a:t>
                      </a:r>
                      <a:r>
                        <a:rPr lang="de-DE" baseline="0" dirty="0"/>
                        <a:t> I</a:t>
                      </a:r>
                      <a:endParaRPr lang="de-DE" dirty="0"/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r>
                        <a:rPr lang="de-DE" dirty="0"/>
                        <a:t>sprachlich-literarisch-künstlerisch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Deutsch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2011845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alle Fremdsprachen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1312804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Kunst und Musik</a:t>
                      </a:r>
                    </a:p>
                    <a:p>
                      <a:r>
                        <a:rPr lang="de-DE" dirty="0"/>
                        <a:t>Literatur,</a:t>
                      </a:r>
                      <a:r>
                        <a:rPr lang="de-DE" baseline="0" dirty="0"/>
                        <a:t> Theater, IPK, VPK (in Q1)</a:t>
                      </a:r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73486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Aufgabenfeld</a:t>
                      </a:r>
                      <a:r>
                        <a:rPr lang="de-DE" baseline="0" dirty="0"/>
                        <a:t> II</a:t>
                      </a:r>
                      <a:endParaRPr lang="de-D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gesellschaftswissen-</a:t>
                      </a:r>
                      <a:r>
                        <a:rPr lang="de-DE" dirty="0" err="1"/>
                        <a:t>schaftlich</a:t>
                      </a:r>
                      <a:endParaRPr lang="de-D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Geschichte,</a:t>
                      </a:r>
                      <a:r>
                        <a:rPr lang="de-DE" baseline="0" dirty="0"/>
                        <a:t> Sozialwissenschaften, Erdkunde, Philosophie, Pädagogik</a:t>
                      </a:r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6922990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r>
                        <a:rPr lang="de-DE" dirty="0"/>
                        <a:t>Aufgabenfeld</a:t>
                      </a:r>
                      <a:r>
                        <a:rPr lang="de-DE" baseline="0" dirty="0"/>
                        <a:t> III</a:t>
                      </a:r>
                      <a:endParaRPr lang="de-DE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r>
                        <a:rPr lang="de-DE" dirty="0"/>
                        <a:t>mathematisch-naturwissenschaftlich-technisch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Mathematik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2454539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Biologie,</a:t>
                      </a:r>
                      <a:r>
                        <a:rPr lang="de-DE" baseline="0" dirty="0"/>
                        <a:t> Chemie, Physik, Informatik</a:t>
                      </a:r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7402658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r>
                        <a:rPr lang="de-DE" dirty="0"/>
                        <a:t>außerhalb</a:t>
                      </a:r>
                      <a:r>
                        <a:rPr lang="de-DE" baseline="0" dirty="0"/>
                        <a:t> der Aufgabenfelder</a:t>
                      </a:r>
                      <a:endParaRPr lang="de-DE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de-DE" dirty="0"/>
                        <a:t>Religionslehre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9256771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de-DE" dirty="0"/>
                        <a:t>Sport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7591153"/>
                  </a:ext>
                </a:extLst>
              </a:tr>
            </a:tbl>
          </a:graphicData>
        </a:graphic>
      </p:graphicFrame>
      <p:sp>
        <p:nvSpPr>
          <p:cNvPr id="13" name="Rechteck 12"/>
          <p:cNvSpPr/>
          <p:nvPr/>
        </p:nvSpPr>
        <p:spPr>
          <a:xfrm>
            <a:off x="107503" y="1699066"/>
            <a:ext cx="8784976" cy="404695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bg1"/>
                </a:solidFill>
              </a:rPr>
              <a:t>Durchgängige Belegung seit EF, mit Klausuren seit Q1</a:t>
            </a:r>
          </a:p>
        </p:txBody>
      </p:sp>
    </p:spTree>
    <p:extLst>
      <p:ext uri="{BB962C8B-B14F-4D97-AF65-F5344CB8AC3E}">
        <p14:creationId xmlns:p14="http://schemas.microsoft.com/office/powerpoint/2010/main" val="3814798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8" grpId="0" animBg="1"/>
      <p:bldP spid="10" grpId="0" animBg="1"/>
      <p:bldP spid="13" grpId="0" animBg="1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92696"/>
          </a:xfrm>
          <a:solidFill>
            <a:schemeClr val="bg2">
              <a:lumMod val="75000"/>
            </a:schemeClr>
          </a:solidFill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 anchor="ctr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/>
          <a:p>
            <a:pPr defTabSz="180000"/>
            <a:r>
              <a:rPr lang="de-DE" sz="3600" cap="small" dirty="0">
                <a:latin typeface="Garamond" pitchFamily="18" charset="0"/>
              </a:rPr>
              <a:t>Die vier Abiturfächer</a:t>
            </a:r>
            <a:endParaRPr lang="de-DE" sz="3600" cap="small" dirty="0"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+mn-lt"/>
            </a:endParaRPr>
          </a:p>
        </p:txBody>
      </p:sp>
      <p:graphicFrame>
        <p:nvGraphicFramePr>
          <p:cNvPr id="6" name="Tabel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6069704"/>
              </p:ext>
            </p:extLst>
          </p:nvPr>
        </p:nvGraphicFramePr>
        <p:xfrm>
          <a:off x="179512" y="764704"/>
          <a:ext cx="8784975" cy="5969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4215">
                  <a:extLst>
                    <a:ext uri="{9D8B030D-6E8A-4147-A177-3AD203B41FA5}">
                      <a16:colId xmlns:a16="http://schemas.microsoft.com/office/drawing/2014/main" val="2913380376"/>
                    </a:ext>
                  </a:extLst>
                </a:gridCol>
                <a:gridCol w="2664296">
                  <a:extLst>
                    <a:ext uri="{9D8B030D-6E8A-4147-A177-3AD203B41FA5}">
                      <a16:colId xmlns:a16="http://schemas.microsoft.com/office/drawing/2014/main" val="269806994"/>
                    </a:ext>
                  </a:extLst>
                </a:gridCol>
                <a:gridCol w="4176464">
                  <a:extLst>
                    <a:ext uri="{9D8B030D-6E8A-4147-A177-3AD203B41FA5}">
                      <a16:colId xmlns:a16="http://schemas.microsoft.com/office/drawing/2014/main" val="2036537789"/>
                    </a:ext>
                  </a:extLst>
                </a:gridCol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de-DE" dirty="0"/>
                        <a:t>Aufgabenfelder und </a:t>
                      </a:r>
                      <a:r>
                        <a:rPr lang="de-DE" dirty="0" smtClean="0"/>
                        <a:t>Fächer </a:t>
                      </a:r>
                      <a:r>
                        <a:rPr lang="de-DE" dirty="0" smtClean="0">
                          <a:solidFill>
                            <a:srgbClr val="FF0000"/>
                          </a:solidFill>
                        </a:rPr>
                        <a:t>(als Abiturfach</a:t>
                      </a:r>
                      <a:r>
                        <a:rPr lang="de-DE" baseline="0" dirty="0" smtClean="0">
                          <a:solidFill>
                            <a:srgbClr val="FF0000"/>
                          </a:solidFill>
                        </a:rPr>
                        <a:t> wählbar)</a:t>
                      </a:r>
                      <a:endParaRPr lang="de-DE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1060545"/>
                  </a:ext>
                </a:extLst>
              </a:tr>
              <a:tr h="370840">
                <a:tc rowSpan="3">
                  <a:txBody>
                    <a:bodyPr/>
                    <a:lstStyle/>
                    <a:p>
                      <a:pPr algn="l"/>
                      <a:r>
                        <a:rPr lang="de-DE" dirty="0"/>
                        <a:t>Aufgabenfeld</a:t>
                      </a:r>
                      <a:r>
                        <a:rPr lang="de-DE" baseline="0" dirty="0"/>
                        <a:t> I</a:t>
                      </a:r>
                      <a:endParaRPr lang="de-DE" dirty="0"/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r>
                        <a:rPr lang="de-DE" dirty="0"/>
                        <a:t>sprachlich-literarisch-künstlerisch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DE" dirty="0">
                          <a:solidFill>
                            <a:srgbClr val="FF0000"/>
                          </a:solidFill>
                        </a:rPr>
                        <a:t>Deutsch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2011845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solidFill>
                            <a:srgbClr val="FF0000"/>
                          </a:solidFill>
                        </a:rPr>
                        <a:t>Englisch,</a:t>
                      </a:r>
                      <a:r>
                        <a:rPr lang="de-DE" baseline="0" dirty="0" smtClean="0">
                          <a:solidFill>
                            <a:srgbClr val="FF0000"/>
                          </a:solidFill>
                        </a:rPr>
                        <a:t> Französisch, Latein</a:t>
                      </a:r>
                      <a:r>
                        <a:rPr lang="de-DE" baseline="0" dirty="0" smtClean="0"/>
                        <a:t>, Ital.</a:t>
                      </a:r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1312804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>
                          <a:solidFill>
                            <a:srgbClr val="FF0000"/>
                          </a:solidFill>
                        </a:rPr>
                        <a:t>Kunst und Musik</a:t>
                      </a:r>
                    </a:p>
                    <a:p>
                      <a:r>
                        <a:rPr lang="de-DE" dirty="0"/>
                        <a:t>Literatur,</a:t>
                      </a:r>
                      <a:r>
                        <a:rPr lang="de-DE" baseline="0" dirty="0"/>
                        <a:t> Theater, IPK, VPK (in Q1)</a:t>
                      </a:r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73486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Aufgabenfeld</a:t>
                      </a:r>
                      <a:r>
                        <a:rPr lang="de-DE" baseline="0" dirty="0"/>
                        <a:t> II</a:t>
                      </a:r>
                      <a:endParaRPr lang="de-D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gesellschaftswissen-</a:t>
                      </a:r>
                      <a:r>
                        <a:rPr lang="de-DE" dirty="0" err="1"/>
                        <a:t>schaftlich</a:t>
                      </a:r>
                      <a:endParaRPr lang="de-D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DE" dirty="0">
                          <a:solidFill>
                            <a:srgbClr val="FF0000"/>
                          </a:solidFill>
                        </a:rPr>
                        <a:t>Geschichte,</a:t>
                      </a:r>
                      <a:r>
                        <a:rPr lang="de-DE" baseline="0" dirty="0">
                          <a:solidFill>
                            <a:srgbClr val="FF0000"/>
                          </a:solidFill>
                        </a:rPr>
                        <a:t> Sozialwissenschaften, Erdkunde, Philosophie, Pädagogik</a:t>
                      </a:r>
                      <a:endParaRPr lang="de-DE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6922990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r>
                        <a:rPr lang="de-DE" dirty="0"/>
                        <a:t>Aufgabenfeld</a:t>
                      </a:r>
                      <a:r>
                        <a:rPr lang="de-DE" baseline="0" dirty="0"/>
                        <a:t> III</a:t>
                      </a:r>
                      <a:endParaRPr lang="de-DE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r>
                        <a:rPr lang="de-DE" dirty="0"/>
                        <a:t>mathematisch-naturwissenschaftlich-technisch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DE" dirty="0">
                          <a:solidFill>
                            <a:srgbClr val="FF0000"/>
                          </a:solidFill>
                        </a:rPr>
                        <a:t>Mathematik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2454539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>
                          <a:solidFill>
                            <a:srgbClr val="FF0000"/>
                          </a:solidFill>
                        </a:rPr>
                        <a:t>Biologie,</a:t>
                      </a:r>
                      <a:r>
                        <a:rPr lang="de-DE" baseline="0" dirty="0">
                          <a:solidFill>
                            <a:srgbClr val="FF0000"/>
                          </a:solidFill>
                        </a:rPr>
                        <a:t> Chemie, Physik</a:t>
                      </a:r>
                      <a:r>
                        <a:rPr lang="de-DE" baseline="0" dirty="0"/>
                        <a:t>, Informatik</a:t>
                      </a:r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7402658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r>
                        <a:rPr lang="de-DE" dirty="0"/>
                        <a:t>außerhalb</a:t>
                      </a:r>
                      <a:r>
                        <a:rPr lang="de-DE" baseline="0" dirty="0"/>
                        <a:t> der Aufgabenfelder</a:t>
                      </a:r>
                      <a:endParaRPr lang="de-DE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Religionslehre (</a:t>
                      </a:r>
                      <a:r>
                        <a:rPr lang="de-DE" dirty="0" smtClean="0">
                          <a:solidFill>
                            <a:srgbClr val="FF0000"/>
                          </a:solidFill>
                        </a:rPr>
                        <a:t>Ev. Religion</a:t>
                      </a:r>
                      <a:r>
                        <a:rPr lang="de-DE" dirty="0" smtClean="0"/>
                        <a:t>, </a:t>
                      </a:r>
                      <a:r>
                        <a:rPr lang="de-DE" dirty="0" smtClean="0">
                          <a:solidFill>
                            <a:srgbClr val="FF0000"/>
                          </a:solidFill>
                        </a:rPr>
                        <a:t>Kath.</a:t>
                      </a:r>
                      <a:r>
                        <a:rPr lang="de-DE" baseline="0" dirty="0" smtClean="0">
                          <a:solidFill>
                            <a:srgbClr val="FF0000"/>
                          </a:solidFill>
                        </a:rPr>
                        <a:t> Religion</a:t>
                      </a:r>
                      <a:r>
                        <a:rPr lang="de-DE" baseline="0" dirty="0" smtClean="0"/>
                        <a:t>)</a:t>
                      </a:r>
                      <a:endParaRPr lang="de-D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9256771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de-DE" dirty="0"/>
                        <a:t>Sport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7591153"/>
                  </a:ext>
                </a:extLst>
              </a:tr>
              <a:tr h="370840">
                <a:tc gridSpan="3">
                  <a:txBody>
                    <a:bodyPr/>
                    <a:lstStyle/>
                    <a:p>
                      <a:endParaRPr lang="de-DE" dirty="0">
                        <a:solidFill>
                          <a:srgbClr val="C00000"/>
                        </a:solidFill>
                      </a:endParaRPr>
                    </a:p>
                    <a:p>
                      <a:pPr algn="ctr"/>
                      <a:endParaRPr lang="de-DE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8818836"/>
                  </a:ext>
                </a:extLst>
              </a:tr>
              <a:tr h="370840">
                <a:tc gridSpan="3">
                  <a:txBody>
                    <a:bodyPr/>
                    <a:lstStyle/>
                    <a:p>
                      <a:endParaRPr lang="de-DE" dirty="0">
                        <a:solidFill>
                          <a:srgbClr val="00B050"/>
                        </a:solidFill>
                      </a:endParaRPr>
                    </a:p>
                    <a:p>
                      <a:endParaRPr lang="de-DE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4623985"/>
                  </a:ext>
                </a:extLst>
              </a:tr>
              <a:tr h="370840">
                <a:tc gridSpan="3">
                  <a:txBody>
                    <a:bodyPr/>
                    <a:lstStyle/>
                    <a:p>
                      <a:endParaRPr lang="de-DE" dirty="0">
                        <a:solidFill>
                          <a:srgbClr val="00B0F0"/>
                        </a:solidFill>
                      </a:endParaRPr>
                    </a:p>
                    <a:p>
                      <a:endParaRPr lang="de-DE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4464346"/>
                  </a:ext>
                </a:extLst>
              </a:tr>
            </a:tbl>
          </a:graphicData>
        </a:graphic>
      </p:graphicFrame>
      <p:sp>
        <p:nvSpPr>
          <p:cNvPr id="3" name="Textfeld 2"/>
          <p:cNvSpPr txBox="1"/>
          <p:nvPr/>
        </p:nvSpPr>
        <p:spPr>
          <a:xfrm>
            <a:off x="251519" y="4797152"/>
            <a:ext cx="8712967" cy="6480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solidFill>
                  <a:schemeClr val="accent6">
                    <a:lumMod val="50000"/>
                  </a:schemeClr>
                </a:solidFill>
              </a:rPr>
              <a:t>Das Aufgabenfeld I kann nur durch Deutsch oder eine Fremdsprache abgedeckt</a:t>
            </a:r>
          </a:p>
          <a:p>
            <a:pPr algn="ctr"/>
            <a:r>
              <a:rPr lang="de-DE" dirty="0">
                <a:solidFill>
                  <a:schemeClr val="accent6">
                    <a:lumMod val="50000"/>
                  </a:schemeClr>
                </a:solidFill>
              </a:rPr>
              <a:t> werden, Religionslehre kann das Aufgabenfeld II vertreten.</a:t>
            </a:r>
          </a:p>
        </p:txBody>
      </p:sp>
      <p:sp>
        <p:nvSpPr>
          <p:cNvPr id="4" name="Textfeld 3"/>
          <p:cNvSpPr txBox="1"/>
          <p:nvPr/>
        </p:nvSpPr>
        <p:spPr>
          <a:xfrm>
            <a:off x="251518" y="5443132"/>
            <a:ext cx="87129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solidFill>
                  <a:schemeClr val="accent5">
                    <a:lumMod val="50000"/>
                  </a:schemeClr>
                </a:solidFill>
              </a:rPr>
              <a:t>Zwei der vier Abiturfächer müssen Deutsch, Mathematik oder eine fortgeführte</a:t>
            </a:r>
          </a:p>
          <a:p>
            <a:pPr algn="ctr"/>
            <a:r>
              <a:rPr lang="de-DE" dirty="0">
                <a:solidFill>
                  <a:schemeClr val="accent5">
                    <a:lumMod val="50000"/>
                  </a:schemeClr>
                </a:solidFill>
              </a:rPr>
              <a:t>Fremdsprache sein. („Zwei-von-drei-Regel“)</a:t>
            </a:r>
          </a:p>
        </p:txBody>
      </p:sp>
      <p:sp>
        <p:nvSpPr>
          <p:cNvPr id="5" name="Textfeld 4"/>
          <p:cNvSpPr txBox="1"/>
          <p:nvPr/>
        </p:nvSpPr>
        <p:spPr>
          <a:xfrm>
            <a:off x="206684" y="6086327"/>
            <a:ext cx="84969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>
                <a:solidFill>
                  <a:schemeClr val="bg2">
                    <a:lumMod val="50000"/>
                  </a:schemeClr>
                </a:solidFill>
              </a:rPr>
              <a:t>Wahl der ersten beiden Abiturfächer (LK) vor Q1, </a:t>
            </a:r>
          </a:p>
          <a:p>
            <a:pPr algn="ctr"/>
            <a:r>
              <a:rPr lang="de-DE" dirty="0">
                <a:solidFill>
                  <a:schemeClr val="bg2">
                    <a:lumMod val="50000"/>
                  </a:schemeClr>
                </a:solidFill>
              </a:rPr>
              <a:t>des dritten/vierten Abiturfachs (GK) am Anfang von Q2</a:t>
            </a:r>
          </a:p>
        </p:txBody>
      </p:sp>
    </p:spTree>
    <p:extLst>
      <p:ext uri="{BB962C8B-B14F-4D97-AF65-F5344CB8AC3E}">
        <p14:creationId xmlns:p14="http://schemas.microsoft.com/office/powerpoint/2010/main" val="40443708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/>
      <p:bldP spid="5" grpId="0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0" y="2852936"/>
            <a:ext cx="9144000" cy="1224136"/>
          </a:xfrm>
          <a:solidFill>
            <a:schemeClr val="bg2">
              <a:lumMod val="75000"/>
            </a:schemeClr>
          </a:solidFill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 anchor="ctr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/>
          <a:p>
            <a:pPr defTabSz="180000"/>
            <a:r>
              <a:rPr lang="de-DE" sz="4400" cap="small" dirty="0">
                <a:latin typeface="Garamond" pitchFamily="18" charset="0"/>
              </a:rPr>
              <a:t>Weitere Berechtigungen</a:t>
            </a:r>
            <a:endParaRPr lang="de-DE" sz="4400" cap="small" dirty="0"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82059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00000"/>
          </a:xfrm>
          <a:solidFill>
            <a:schemeClr val="bg2">
              <a:lumMod val="75000"/>
            </a:schemeClr>
          </a:solidFill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 anchor="ctr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/>
          <a:p>
            <a:pPr defTabSz="180000"/>
            <a:r>
              <a:rPr lang="de-DE" sz="3600" cap="small" dirty="0">
                <a:latin typeface="Garamond" pitchFamily="18" charset="0"/>
              </a:rPr>
              <a:t>Weitere Berechtigungen</a:t>
            </a:r>
            <a:endParaRPr lang="de-DE" sz="3600" cap="small" dirty="0"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+mn-lt"/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107503" y="1052736"/>
            <a:ext cx="8784976" cy="360040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>
                <a:solidFill>
                  <a:schemeClr val="bg1"/>
                </a:solidFill>
              </a:rPr>
              <a:t>Latinum</a:t>
            </a:r>
          </a:p>
        </p:txBody>
      </p:sp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7105410"/>
              </p:ext>
            </p:extLst>
          </p:nvPr>
        </p:nvGraphicFramePr>
        <p:xfrm>
          <a:off x="132854" y="1875399"/>
          <a:ext cx="8784976" cy="45059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0714">
                  <a:extLst>
                    <a:ext uri="{9D8B030D-6E8A-4147-A177-3AD203B41FA5}">
                      <a16:colId xmlns:a16="http://schemas.microsoft.com/office/drawing/2014/main" val="2507304650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334807880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3949931309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3744642087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222466544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821140384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19443257"/>
                    </a:ext>
                  </a:extLst>
                </a:gridCol>
                <a:gridCol w="4561854">
                  <a:extLst>
                    <a:ext uri="{9D8B030D-6E8A-4147-A177-3AD203B41FA5}">
                      <a16:colId xmlns:a16="http://schemas.microsoft.com/office/drawing/2014/main" val="741106385"/>
                    </a:ext>
                  </a:extLst>
                </a:gridCol>
              </a:tblGrid>
              <a:tr h="824187"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EF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Q1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Q2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Voraussetzung für Latinum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5758947"/>
                  </a:ext>
                </a:extLst>
              </a:tr>
              <a:tr h="919931"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7323984"/>
                  </a:ext>
                </a:extLst>
              </a:tr>
              <a:tr h="699424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1938072"/>
                  </a:ext>
                </a:extLst>
              </a:tr>
              <a:tr h="1238201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3171110"/>
                  </a:ext>
                </a:extLst>
              </a:tr>
              <a:tr h="824187"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532003"/>
                  </a:ext>
                </a:extLst>
              </a:tr>
            </a:tbl>
          </a:graphicData>
        </a:graphic>
      </p:graphicFrame>
      <p:sp>
        <p:nvSpPr>
          <p:cNvPr id="6" name="Pfeil nach rechts 5"/>
          <p:cNvSpPr/>
          <p:nvPr/>
        </p:nvSpPr>
        <p:spPr>
          <a:xfrm>
            <a:off x="132855" y="2968317"/>
            <a:ext cx="2926978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Pfeil nach rechts 8"/>
          <p:cNvSpPr/>
          <p:nvPr/>
        </p:nvSpPr>
        <p:spPr>
          <a:xfrm>
            <a:off x="1263231" y="3784574"/>
            <a:ext cx="3087313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Pfeil nach rechts 10"/>
          <p:cNvSpPr/>
          <p:nvPr/>
        </p:nvSpPr>
        <p:spPr>
          <a:xfrm>
            <a:off x="1274460" y="4748787"/>
            <a:ext cx="2433444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Pfeil nach rechts 11"/>
          <p:cNvSpPr/>
          <p:nvPr/>
        </p:nvSpPr>
        <p:spPr>
          <a:xfrm>
            <a:off x="2483768" y="5775130"/>
            <a:ext cx="1866776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Textfeld 6"/>
          <p:cNvSpPr txBox="1"/>
          <p:nvPr/>
        </p:nvSpPr>
        <p:spPr>
          <a:xfrm>
            <a:off x="4326606" y="2825172"/>
            <a:ext cx="35957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solidFill>
                  <a:schemeClr val="bg1"/>
                </a:solidFill>
              </a:rPr>
              <a:t>Note im Abschlusshalbjahr:</a:t>
            </a:r>
          </a:p>
          <a:p>
            <a:r>
              <a:rPr lang="de-DE" dirty="0">
                <a:solidFill>
                  <a:schemeClr val="bg1"/>
                </a:solidFill>
              </a:rPr>
              <a:t>Mindestens ausreichend</a:t>
            </a:r>
          </a:p>
        </p:txBody>
      </p:sp>
      <p:sp>
        <p:nvSpPr>
          <p:cNvPr id="13" name="Textfeld 12"/>
          <p:cNvSpPr txBox="1"/>
          <p:nvPr/>
        </p:nvSpPr>
        <p:spPr>
          <a:xfrm>
            <a:off x="4326606" y="3636037"/>
            <a:ext cx="35957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solidFill>
                  <a:schemeClr val="bg1"/>
                </a:solidFill>
              </a:rPr>
              <a:t>Note im Abschlusshalbjahr:</a:t>
            </a:r>
          </a:p>
          <a:p>
            <a:r>
              <a:rPr lang="de-DE" dirty="0">
                <a:solidFill>
                  <a:schemeClr val="bg1"/>
                </a:solidFill>
              </a:rPr>
              <a:t>Mindestens ausreichend (5 P.)</a:t>
            </a:r>
          </a:p>
        </p:txBody>
      </p:sp>
      <p:sp>
        <p:nvSpPr>
          <p:cNvPr id="14" name="Textfeld 13"/>
          <p:cNvSpPr txBox="1"/>
          <p:nvPr/>
        </p:nvSpPr>
        <p:spPr>
          <a:xfrm>
            <a:off x="4301977" y="4328643"/>
            <a:ext cx="459050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solidFill>
                  <a:schemeClr val="bg1"/>
                </a:solidFill>
              </a:rPr>
              <a:t>Bei Unterricht im Umfang von insgesamt 14 Wochenstunden</a:t>
            </a:r>
          </a:p>
          <a:p>
            <a:r>
              <a:rPr lang="de-DE" dirty="0">
                <a:solidFill>
                  <a:schemeClr val="bg1"/>
                </a:solidFill>
              </a:rPr>
              <a:t>Note im Abschlusshalbjahr:</a:t>
            </a:r>
          </a:p>
          <a:p>
            <a:r>
              <a:rPr lang="de-DE" dirty="0">
                <a:solidFill>
                  <a:schemeClr val="bg1"/>
                </a:solidFill>
              </a:rPr>
              <a:t>Mindestens ausreichend (5 P.)</a:t>
            </a:r>
          </a:p>
        </p:txBody>
      </p:sp>
      <p:sp>
        <p:nvSpPr>
          <p:cNvPr id="16" name="Textfeld 15"/>
          <p:cNvSpPr txBox="1"/>
          <p:nvPr/>
        </p:nvSpPr>
        <p:spPr>
          <a:xfrm>
            <a:off x="4307319" y="5528972"/>
            <a:ext cx="46859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solidFill>
                  <a:schemeClr val="bg1"/>
                </a:solidFill>
              </a:rPr>
              <a:t>Unterricht im Umfang von insgesamt 12 Wochenstunden plus </a:t>
            </a:r>
            <a:r>
              <a:rPr lang="de-DE" dirty="0" err="1">
                <a:solidFill>
                  <a:schemeClr val="bg1"/>
                </a:solidFill>
              </a:rPr>
              <a:t>Latinumsprüfung</a:t>
            </a:r>
            <a:endParaRPr lang="de-DE" dirty="0">
              <a:solidFill>
                <a:schemeClr val="bg1"/>
              </a:solidFill>
            </a:endParaRPr>
          </a:p>
          <a:p>
            <a:r>
              <a:rPr lang="de-DE" dirty="0">
                <a:solidFill>
                  <a:schemeClr val="bg1"/>
                </a:solidFill>
              </a:rPr>
              <a:t>mindestens ausreichend (5 P.)</a:t>
            </a:r>
          </a:p>
        </p:txBody>
      </p:sp>
    </p:spTree>
    <p:extLst>
      <p:ext uri="{BB962C8B-B14F-4D97-AF65-F5344CB8AC3E}">
        <p14:creationId xmlns:p14="http://schemas.microsoft.com/office/powerpoint/2010/main" val="41936713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8" grpId="0" animBg="1"/>
      <p:bldP spid="6" grpId="0" animBg="1"/>
      <p:bldP spid="9" grpId="0" animBg="1"/>
      <p:bldP spid="11" grpId="0" animBg="1"/>
      <p:bldP spid="12" grpId="0" animBg="1"/>
      <p:bldP spid="7" grpId="0"/>
      <p:bldP spid="13" grpId="0"/>
      <p:bldP spid="14" grpId="0"/>
      <p:bldP spid="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0" y="2636912"/>
            <a:ext cx="9144000" cy="1224136"/>
          </a:xfrm>
          <a:solidFill>
            <a:schemeClr val="bg2">
              <a:lumMod val="75000"/>
            </a:schemeClr>
          </a:solidFill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 anchor="ctr">
            <a:normAutofit fontScale="90000"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/>
          <a:p>
            <a:pPr defTabSz="180000"/>
            <a:r>
              <a:rPr lang="de-DE" sz="4400" cap="small" dirty="0">
                <a:latin typeface="Garamond" pitchFamily="18" charset="0"/>
              </a:rPr>
              <a:t>Organisation in der Oberstufe: Beratung</a:t>
            </a:r>
            <a:endParaRPr lang="de-DE" sz="4400" cap="small" dirty="0"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601275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00000"/>
          </a:xfrm>
          <a:solidFill>
            <a:schemeClr val="bg2">
              <a:lumMod val="75000"/>
            </a:schemeClr>
          </a:solidFill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 anchor="ctr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/>
          <a:p>
            <a:pPr defTabSz="180000"/>
            <a:r>
              <a:rPr lang="de-DE" sz="3600" cap="small" dirty="0">
                <a:latin typeface="Garamond" pitchFamily="18" charset="0"/>
              </a:rPr>
              <a:t>Weitere Berechtigungen</a:t>
            </a:r>
            <a:endParaRPr lang="de-DE" sz="3600" cap="small" dirty="0"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+mn-lt"/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105567" y="1096548"/>
            <a:ext cx="8784976" cy="360040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u="sng" dirty="0">
                <a:solidFill>
                  <a:schemeClr val="bg1"/>
                </a:solidFill>
              </a:rPr>
              <a:t>Schulischer Teil der Fachhochschulreife („Fachabitur“)</a:t>
            </a:r>
          </a:p>
        </p:txBody>
      </p:sp>
      <p:sp>
        <p:nvSpPr>
          <p:cNvPr id="15" name="Rechteck 14"/>
          <p:cNvSpPr/>
          <p:nvPr/>
        </p:nvSpPr>
        <p:spPr>
          <a:xfrm>
            <a:off x="105567" y="1468425"/>
            <a:ext cx="8784976" cy="999392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>
                <a:solidFill>
                  <a:schemeClr val="bg1"/>
                </a:solidFill>
              </a:rPr>
              <a:t>Bei Verlassen der gymnasialen Oberstufe vor einer bestandenen Abiturprüfung Möglichkeit zur Zuerkennung des schulischen Teils der Fachhochschulreife</a:t>
            </a:r>
          </a:p>
        </p:txBody>
      </p:sp>
      <p:sp>
        <p:nvSpPr>
          <p:cNvPr id="17" name="Rechteck 16"/>
          <p:cNvSpPr/>
          <p:nvPr/>
        </p:nvSpPr>
        <p:spPr>
          <a:xfrm>
            <a:off x="105567" y="2491118"/>
            <a:ext cx="8784976" cy="2007504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u="sng" dirty="0">
                <a:solidFill>
                  <a:schemeClr val="bg1"/>
                </a:solidFill>
              </a:rPr>
              <a:t>Bedingungen beim Abgang nach der Q1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>
                <a:solidFill>
                  <a:schemeClr val="bg1"/>
                </a:solidFill>
              </a:rPr>
              <a:t>Je zwei LKs belegt, mindestens 5 Punkte im Durchschnitt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>
                <a:solidFill>
                  <a:schemeClr val="bg1"/>
                </a:solidFill>
              </a:rPr>
              <a:t>11 GKs belegt, mindestens 5 Punkte im Durchschnitt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>
                <a:solidFill>
                  <a:schemeClr val="bg1"/>
                </a:solidFill>
              </a:rPr>
              <a:t>Unter den Kursen je zwei Kurse in Deutsch, einer Fremdsprache, einer Gesellschaftswissenschaft, Mathematik, einer Naturwissenschaft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>
                <a:solidFill>
                  <a:schemeClr val="bg1"/>
                </a:solidFill>
              </a:rPr>
              <a:t>Höchstens 2 LK-Defizite und 4 GK-Defizite</a:t>
            </a:r>
          </a:p>
        </p:txBody>
      </p:sp>
      <p:sp>
        <p:nvSpPr>
          <p:cNvPr id="18" name="Rechteck 17"/>
          <p:cNvSpPr/>
          <p:nvPr/>
        </p:nvSpPr>
        <p:spPr>
          <a:xfrm>
            <a:off x="105567" y="4522296"/>
            <a:ext cx="8784976" cy="1098784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u="sng" dirty="0">
                <a:solidFill>
                  <a:schemeClr val="bg1"/>
                </a:solidFill>
              </a:rPr>
              <a:t>Bedingungen bei späterem Abgang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>
                <a:solidFill>
                  <a:schemeClr val="bg1"/>
                </a:solidFill>
              </a:rPr>
              <a:t>Bedingungen siehe oben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>
                <a:solidFill>
                  <a:schemeClr val="bg1"/>
                </a:solidFill>
              </a:rPr>
              <a:t>Anrechnung zweier aufeinanderfolgender Halbjahre</a:t>
            </a:r>
          </a:p>
        </p:txBody>
      </p:sp>
      <p:sp>
        <p:nvSpPr>
          <p:cNvPr id="7" name="Rechteck 6"/>
          <p:cNvSpPr/>
          <p:nvPr/>
        </p:nvSpPr>
        <p:spPr>
          <a:xfrm>
            <a:off x="105567" y="5644754"/>
            <a:ext cx="8784976" cy="99363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>
              <a:buFont typeface="Wingdings" panose="05000000000000000000" pitchFamily="2" charset="2"/>
              <a:buChar char="Ø"/>
            </a:pPr>
            <a:r>
              <a:rPr lang="de-DE" sz="2000" dirty="0">
                <a:solidFill>
                  <a:schemeClr val="bg1"/>
                </a:solidFill>
              </a:rPr>
              <a:t>In Verbindung mit dem Nachweis über abgeschlossene Berufsausbildung oder einjähriges gelenktes Praktikum Berechtigung zum Studium an einer Fachhochschule</a:t>
            </a:r>
          </a:p>
        </p:txBody>
      </p:sp>
    </p:spTree>
    <p:extLst>
      <p:ext uri="{BB962C8B-B14F-4D97-AF65-F5344CB8AC3E}">
        <p14:creationId xmlns:p14="http://schemas.microsoft.com/office/powerpoint/2010/main" val="9672317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8" grpId="0" animBg="1"/>
      <p:bldP spid="15" grpId="0" animBg="1"/>
      <p:bldP spid="17" grpId="0" animBg="1"/>
      <p:bldP spid="18" grpId="0" animBg="1"/>
      <p:bldP spid="7" grpId="0" animBg="1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00000"/>
          </a:xfrm>
          <a:solidFill>
            <a:schemeClr val="bg2">
              <a:lumMod val="75000"/>
            </a:schemeClr>
          </a:solidFill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 anchor="ctr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/>
          <a:p>
            <a:pPr defTabSz="180000"/>
            <a:r>
              <a:rPr lang="de-DE" sz="4400" cap="small" dirty="0">
                <a:latin typeface="Garamond" pitchFamily="18" charset="0"/>
              </a:rPr>
              <a:t>Quellen</a:t>
            </a:r>
            <a:endParaRPr lang="de-DE" sz="4400" cap="small" dirty="0"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+mn-lt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137130" y="2124720"/>
            <a:ext cx="8784976" cy="1015663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r>
              <a:rPr lang="de-DE" sz="2000" dirty="0">
                <a:solidFill>
                  <a:schemeClr val="bg1"/>
                </a:solidFill>
              </a:rPr>
              <a:t>- </a:t>
            </a:r>
            <a:r>
              <a:rPr lang="de-DE" sz="2000" dirty="0" err="1">
                <a:solidFill>
                  <a:schemeClr val="bg1"/>
                </a:solidFill>
              </a:rPr>
              <a:t>Dobert</a:t>
            </a:r>
            <a:r>
              <a:rPr lang="de-DE" sz="2000" dirty="0">
                <a:solidFill>
                  <a:schemeClr val="bg1"/>
                </a:solidFill>
              </a:rPr>
              <a:t>, Peter / </a:t>
            </a:r>
            <a:r>
              <a:rPr lang="de-DE" sz="2000" dirty="0" err="1">
                <a:solidFill>
                  <a:schemeClr val="bg1"/>
                </a:solidFill>
              </a:rPr>
              <a:t>Klaesberg</a:t>
            </a:r>
            <a:r>
              <a:rPr lang="de-DE" sz="2000" dirty="0">
                <a:solidFill>
                  <a:schemeClr val="bg1"/>
                </a:solidFill>
              </a:rPr>
              <a:t>, Sabrina: Verordnung über den Bildungsgang und die Abiturprüfung in der gymnasialen Oberstufe (APO – </a:t>
            </a:r>
            <a:r>
              <a:rPr lang="de-DE" sz="2000" dirty="0" err="1">
                <a:solidFill>
                  <a:schemeClr val="bg1"/>
                </a:solidFill>
              </a:rPr>
              <a:t>GOSt</a:t>
            </a:r>
            <a:r>
              <a:rPr lang="de-DE" sz="2000" dirty="0">
                <a:solidFill>
                  <a:schemeClr val="bg1"/>
                </a:solidFill>
              </a:rPr>
              <a:t>). </a:t>
            </a:r>
            <a:r>
              <a:rPr lang="de-DE" sz="2000">
                <a:solidFill>
                  <a:schemeClr val="bg1"/>
                </a:solidFill>
              </a:rPr>
              <a:t>Essen </a:t>
            </a:r>
            <a:r>
              <a:rPr lang="de-DE" sz="2000" smtClean="0">
                <a:solidFill>
                  <a:schemeClr val="bg1"/>
                </a:solidFill>
              </a:rPr>
              <a:t>2019 </a:t>
            </a:r>
            <a:r>
              <a:rPr lang="de-DE" sz="2000">
                <a:solidFill>
                  <a:schemeClr val="bg1"/>
                </a:solidFill>
              </a:rPr>
              <a:t>(</a:t>
            </a:r>
            <a:r>
              <a:rPr lang="de-DE" sz="2000" smtClean="0">
                <a:solidFill>
                  <a:schemeClr val="bg1"/>
                </a:solidFill>
              </a:rPr>
              <a:t>12. </a:t>
            </a:r>
            <a:r>
              <a:rPr lang="de-DE" sz="2000" dirty="0">
                <a:solidFill>
                  <a:schemeClr val="bg1"/>
                </a:solidFill>
              </a:rPr>
              <a:t>Auflage).</a:t>
            </a:r>
          </a:p>
        </p:txBody>
      </p:sp>
      <p:sp>
        <p:nvSpPr>
          <p:cNvPr id="5" name="Textfeld 4"/>
          <p:cNvSpPr txBox="1"/>
          <p:nvPr/>
        </p:nvSpPr>
        <p:spPr>
          <a:xfrm>
            <a:off x="137130" y="3429000"/>
            <a:ext cx="8784976" cy="1015663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r>
              <a:rPr lang="de-DE" sz="2000" dirty="0">
                <a:solidFill>
                  <a:schemeClr val="bg1"/>
                </a:solidFill>
              </a:rPr>
              <a:t>- </a:t>
            </a:r>
            <a:r>
              <a:rPr lang="de-DE" sz="2000" dirty="0" err="1">
                <a:solidFill>
                  <a:schemeClr val="bg1"/>
                </a:solidFill>
              </a:rPr>
              <a:t>Killich</a:t>
            </a:r>
            <a:r>
              <a:rPr lang="de-DE" sz="2000" dirty="0">
                <a:solidFill>
                  <a:schemeClr val="bg1"/>
                </a:solidFill>
              </a:rPr>
              <a:t>, Klaus u. a.: Arbeitskreis Gymnasiale Oberstufe 2012-2015. (</a:t>
            </a:r>
            <a:r>
              <a:rPr lang="de-DE" sz="2000" dirty="0">
                <a:solidFill>
                  <a:schemeClr val="bg1"/>
                </a:solidFill>
                <a:hlinkClick r:id="rId2"/>
              </a:rPr>
              <a:t>https://www.dropbox.com/s/k6damiqqc3spbbb/Kompendium.pdf?dl=0</a:t>
            </a:r>
            <a:r>
              <a:rPr lang="de-DE" sz="2000" dirty="0">
                <a:solidFill>
                  <a:schemeClr val="bg1"/>
                </a:solidFill>
              </a:rPr>
              <a:t>, Zugriff am 25.02.2016)</a:t>
            </a:r>
          </a:p>
        </p:txBody>
      </p:sp>
    </p:spTree>
    <p:extLst>
      <p:ext uri="{BB962C8B-B14F-4D97-AF65-F5344CB8AC3E}">
        <p14:creationId xmlns:p14="http://schemas.microsoft.com/office/powerpoint/2010/main" val="228486019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075374"/>
          </a:xfrm>
          <a:solidFill>
            <a:schemeClr val="bg2">
              <a:lumMod val="75000"/>
            </a:schemeClr>
          </a:solidFill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 anchor="ctr">
            <a:normAutofit fontScale="90000"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/>
          <a:p>
            <a:pPr defTabSz="180000"/>
            <a:r>
              <a:rPr lang="de-DE" sz="4400" cap="small" dirty="0">
                <a:latin typeface="Garamond" pitchFamily="18" charset="0"/>
              </a:rPr>
              <a:t>Organisation in der Oberstufe: Beratung</a:t>
            </a:r>
            <a:endParaRPr lang="de-DE" sz="4400" cap="small" dirty="0"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+mn-lt"/>
            </a:endParaRPr>
          </a:p>
        </p:txBody>
      </p:sp>
      <p:sp>
        <p:nvSpPr>
          <p:cNvPr id="20" name="Rechteck 19"/>
          <p:cNvSpPr/>
          <p:nvPr/>
        </p:nvSpPr>
        <p:spPr>
          <a:xfrm>
            <a:off x="323529" y="5733256"/>
            <a:ext cx="8640960" cy="648072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de-DE" sz="2000" dirty="0">
                <a:solidFill>
                  <a:schemeClr val="bg1"/>
                </a:solidFill>
              </a:rPr>
              <a:t>Beratung in der Oberstufe auf drei Säulen</a:t>
            </a:r>
          </a:p>
        </p:txBody>
      </p:sp>
      <p:sp>
        <p:nvSpPr>
          <p:cNvPr id="24" name="Rechteck 23"/>
          <p:cNvSpPr/>
          <p:nvPr/>
        </p:nvSpPr>
        <p:spPr>
          <a:xfrm>
            <a:off x="323529" y="1556103"/>
            <a:ext cx="2736303" cy="4104456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de-DE" sz="1900" b="1" u="sng" dirty="0">
                <a:solidFill>
                  <a:schemeClr val="bg1"/>
                </a:solidFill>
              </a:rPr>
              <a:t>Beratungslehrkräfte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1900" dirty="0">
                <a:solidFill>
                  <a:schemeClr val="bg1"/>
                </a:solidFill>
              </a:rPr>
              <a:t>Arbeit im Zweier-team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1900" dirty="0">
                <a:solidFill>
                  <a:schemeClr val="bg1"/>
                </a:solidFill>
              </a:rPr>
              <a:t>Ansprechpartner in allen Fragen der Schullaufbahn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1900" dirty="0">
                <a:solidFill>
                  <a:schemeClr val="bg1"/>
                </a:solidFill>
              </a:rPr>
              <a:t>Organisation der Kurswahlen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1900" dirty="0">
                <a:solidFill>
                  <a:schemeClr val="bg1"/>
                </a:solidFill>
              </a:rPr>
              <a:t>Leitung von Stufen-versammlungen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1900" dirty="0">
                <a:solidFill>
                  <a:schemeClr val="bg1"/>
                </a:solidFill>
              </a:rPr>
              <a:t>Verantwortlich für Beurlaubungen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1900" dirty="0">
                <a:solidFill>
                  <a:schemeClr val="bg1"/>
                </a:solidFill>
              </a:rPr>
              <a:t>Organisation mdl. Abitur</a:t>
            </a:r>
          </a:p>
        </p:txBody>
      </p:sp>
      <p:sp>
        <p:nvSpPr>
          <p:cNvPr id="34" name="Rechteck 33"/>
          <p:cNvSpPr/>
          <p:nvPr/>
        </p:nvSpPr>
        <p:spPr>
          <a:xfrm>
            <a:off x="3131840" y="1556103"/>
            <a:ext cx="2952327" cy="4104456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de-DE" sz="1850" b="1" u="sng" dirty="0" smtClean="0">
                <a:solidFill>
                  <a:schemeClr val="bg1"/>
                </a:solidFill>
              </a:rPr>
              <a:t>Oberstufenkoordinatorin</a:t>
            </a:r>
            <a:endParaRPr lang="de-DE" sz="1850" b="1" u="sng" dirty="0">
              <a:solidFill>
                <a:schemeClr val="bg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1900" dirty="0">
                <a:solidFill>
                  <a:schemeClr val="bg1"/>
                </a:solidFill>
              </a:rPr>
              <a:t>Organisation des Gesamtsystems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1900" dirty="0">
                <a:solidFill>
                  <a:schemeClr val="bg1"/>
                </a:solidFill>
              </a:rPr>
              <a:t>Durchführung von Infoveranstaltungen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1900" dirty="0">
                <a:solidFill>
                  <a:schemeClr val="bg1"/>
                </a:solidFill>
              </a:rPr>
              <a:t>Erstellung der Klau-</a:t>
            </a:r>
            <a:r>
              <a:rPr lang="de-DE" sz="1900" dirty="0" err="1">
                <a:solidFill>
                  <a:schemeClr val="bg1"/>
                </a:solidFill>
              </a:rPr>
              <a:t>surpläne</a:t>
            </a:r>
            <a:r>
              <a:rPr lang="de-DE" sz="1900" dirty="0">
                <a:solidFill>
                  <a:schemeClr val="bg1"/>
                </a:solidFill>
              </a:rPr>
              <a:t> und </a:t>
            </a:r>
            <a:r>
              <a:rPr lang="de-DE" sz="1900" dirty="0" smtClean="0">
                <a:solidFill>
                  <a:schemeClr val="bg1"/>
                </a:solidFill>
              </a:rPr>
              <a:t>Block-</a:t>
            </a:r>
            <a:r>
              <a:rPr lang="de-DE" sz="1900" dirty="0" err="1" smtClean="0">
                <a:solidFill>
                  <a:schemeClr val="bg1"/>
                </a:solidFill>
              </a:rPr>
              <a:t>kungen</a:t>
            </a:r>
            <a:endParaRPr lang="de-DE" sz="1900" dirty="0">
              <a:solidFill>
                <a:schemeClr val="bg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1900" dirty="0">
                <a:solidFill>
                  <a:schemeClr val="bg1"/>
                </a:solidFill>
              </a:rPr>
              <a:t>Enge Kooperation mit </a:t>
            </a:r>
            <a:r>
              <a:rPr lang="de-DE" sz="1900" dirty="0" smtClean="0">
                <a:solidFill>
                  <a:schemeClr val="bg1"/>
                </a:solidFill>
              </a:rPr>
              <a:t>Beratungslehrkräften</a:t>
            </a:r>
            <a:endParaRPr lang="de-DE" sz="1900" dirty="0">
              <a:solidFill>
                <a:schemeClr val="bg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1900" dirty="0">
                <a:solidFill>
                  <a:schemeClr val="bg1"/>
                </a:solidFill>
              </a:rPr>
              <a:t>Auch jederzeit </a:t>
            </a:r>
            <a:r>
              <a:rPr lang="de-DE" sz="1900" dirty="0" smtClean="0">
                <a:solidFill>
                  <a:schemeClr val="bg1"/>
                </a:solidFill>
              </a:rPr>
              <a:t>An-</a:t>
            </a:r>
            <a:r>
              <a:rPr lang="de-DE" sz="1900" dirty="0" err="1" smtClean="0">
                <a:solidFill>
                  <a:schemeClr val="bg1"/>
                </a:solidFill>
              </a:rPr>
              <a:t>sprechpartnerin</a:t>
            </a:r>
            <a:endParaRPr lang="de-DE" sz="1900" dirty="0">
              <a:solidFill>
                <a:schemeClr val="bg1"/>
              </a:solidFill>
            </a:endParaRPr>
          </a:p>
        </p:txBody>
      </p:sp>
      <p:sp>
        <p:nvSpPr>
          <p:cNvPr id="35" name="Rechteck 34"/>
          <p:cNvSpPr/>
          <p:nvPr/>
        </p:nvSpPr>
        <p:spPr>
          <a:xfrm>
            <a:off x="6228185" y="1556103"/>
            <a:ext cx="2736303" cy="4104456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de-DE" sz="1900" b="1" u="sng" dirty="0">
                <a:solidFill>
                  <a:schemeClr val="bg1"/>
                </a:solidFill>
              </a:rPr>
              <a:t>Schulleiter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1900" dirty="0" err="1">
                <a:solidFill>
                  <a:schemeClr val="bg1"/>
                </a:solidFill>
              </a:rPr>
              <a:t>Gesamtverantwor-tung</a:t>
            </a:r>
            <a:r>
              <a:rPr lang="de-DE" sz="1900" dirty="0">
                <a:solidFill>
                  <a:schemeClr val="bg1"/>
                </a:solidFill>
              </a:rPr>
              <a:t> für die Schule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1900" dirty="0">
                <a:solidFill>
                  <a:schemeClr val="bg1"/>
                </a:solidFill>
              </a:rPr>
              <a:t>Einrichtung von Kursen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1900" dirty="0" err="1">
                <a:solidFill>
                  <a:schemeClr val="bg1"/>
                </a:solidFill>
              </a:rPr>
              <a:t>Unterrichtsvertei-lung</a:t>
            </a:r>
            <a:endParaRPr lang="de-DE" sz="1900" dirty="0">
              <a:solidFill>
                <a:schemeClr val="bg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1900" dirty="0">
                <a:solidFill>
                  <a:schemeClr val="bg1"/>
                </a:solidFill>
              </a:rPr>
              <a:t>Information über Verfahren und </a:t>
            </a:r>
            <a:r>
              <a:rPr lang="de-DE" sz="1900" dirty="0" err="1">
                <a:solidFill>
                  <a:schemeClr val="bg1"/>
                </a:solidFill>
              </a:rPr>
              <a:t>Be</a:t>
            </a:r>
            <a:r>
              <a:rPr lang="de-DE" sz="1900" dirty="0">
                <a:solidFill>
                  <a:schemeClr val="bg1"/>
                </a:solidFill>
              </a:rPr>
              <a:t>-stimmungen in der Abiturprüfung am letzten Schultag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1900" dirty="0">
              <a:solidFill>
                <a:schemeClr val="bg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19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70716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0" grpId="0" animBg="1"/>
      <p:bldP spid="24" grpId="0" animBg="1"/>
      <p:bldP spid="34" grpId="0" animBg="1"/>
      <p:bldP spid="3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0" y="2636912"/>
            <a:ext cx="9144000" cy="1224136"/>
          </a:xfrm>
          <a:solidFill>
            <a:schemeClr val="bg2">
              <a:lumMod val="75000"/>
            </a:schemeClr>
          </a:solidFill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 anchor="ctr">
            <a:normAutofit fontScale="90000"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/>
          <a:p>
            <a:pPr defTabSz="180000"/>
            <a:r>
              <a:rPr lang="de-DE" sz="4400" cap="small" dirty="0">
                <a:latin typeface="Garamond" pitchFamily="18" charset="0"/>
              </a:rPr>
              <a:t>Organisation in der Oberstufe: Klassen- und Kurssystem</a:t>
            </a:r>
            <a:endParaRPr lang="de-DE" sz="4400" cap="small" dirty="0"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564019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075374"/>
          </a:xfrm>
          <a:solidFill>
            <a:schemeClr val="bg2">
              <a:lumMod val="75000"/>
            </a:schemeClr>
          </a:solidFill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 anchor="ctr">
            <a:normAutofit fontScale="90000"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/>
          <a:p>
            <a:pPr defTabSz="180000"/>
            <a:r>
              <a:rPr lang="de-DE" sz="4400" cap="small" dirty="0">
                <a:latin typeface="Garamond" pitchFamily="18" charset="0"/>
              </a:rPr>
              <a:t>Organisation in der Oberstufe: Klassen- und Kurssystem</a:t>
            </a:r>
            <a:endParaRPr lang="de-DE" sz="4400" cap="small" dirty="0"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+mn-lt"/>
            </a:endParaRPr>
          </a:p>
        </p:txBody>
      </p:sp>
      <p:sp>
        <p:nvSpPr>
          <p:cNvPr id="20" name="Rechteck 19"/>
          <p:cNvSpPr/>
          <p:nvPr/>
        </p:nvSpPr>
        <p:spPr>
          <a:xfrm>
            <a:off x="251520" y="1268760"/>
            <a:ext cx="8640960" cy="648072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de-DE" sz="2000" dirty="0">
                <a:solidFill>
                  <a:schemeClr val="bg1"/>
                </a:solidFill>
              </a:rPr>
              <a:t>Grundsätzlich findet der Unterricht in der Oberstufe in Kursen statt</a:t>
            </a:r>
          </a:p>
        </p:txBody>
      </p:sp>
      <p:sp>
        <p:nvSpPr>
          <p:cNvPr id="8" name="Rechteck 7"/>
          <p:cNvSpPr/>
          <p:nvPr/>
        </p:nvSpPr>
        <p:spPr>
          <a:xfrm>
            <a:off x="251520" y="2245264"/>
            <a:ext cx="8640960" cy="735132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de-DE" sz="2000" dirty="0">
                <a:solidFill>
                  <a:schemeClr val="bg1"/>
                </a:solidFill>
              </a:rPr>
              <a:t>In </a:t>
            </a:r>
            <a:r>
              <a:rPr lang="de-DE" sz="2000" dirty="0" smtClean="0">
                <a:solidFill>
                  <a:schemeClr val="bg1"/>
                </a:solidFill>
              </a:rPr>
              <a:t>allen Fächern werden </a:t>
            </a:r>
            <a:r>
              <a:rPr lang="de-DE" sz="2000" dirty="0">
                <a:solidFill>
                  <a:schemeClr val="bg1"/>
                </a:solidFill>
              </a:rPr>
              <a:t>die Schülerinnen und Schüler je nach Kurswahl in bestimmte Kurse „geblockt</a:t>
            </a:r>
            <a:r>
              <a:rPr lang="de-DE" sz="2000" dirty="0" smtClean="0">
                <a:solidFill>
                  <a:schemeClr val="bg1"/>
                </a:solidFill>
              </a:rPr>
              <a:t>“ (Grundkurse, dreistündig).</a:t>
            </a:r>
            <a:endParaRPr lang="de-DE" sz="2000" dirty="0">
              <a:solidFill>
                <a:schemeClr val="bg1"/>
              </a:solidFill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251520" y="4293096"/>
            <a:ext cx="8640960" cy="735132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de-DE" sz="2000" dirty="0">
                <a:solidFill>
                  <a:schemeClr val="bg1"/>
                </a:solidFill>
              </a:rPr>
              <a:t>In der Qualifikationsphase (Q1 und Q2</a:t>
            </a:r>
            <a:r>
              <a:rPr lang="de-DE" sz="2000" dirty="0" smtClean="0">
                <a:solidFill>
                  <a:schemeClr val="bg1"/>
                </a:solidFill>
              </a:rPr>
              <a:t>) </a:t>
            </a:r>
            <a:r>
              <a:rPr lang="de-DE" sz="2000" dirty="0">
                <a:solidFill>
                  <a:schemeClr val="bg1"/>
                </a:solidFill>
              </a:rPr>
              <a:t>Blockung in zwei </a:t>
            </a:r>
            <a:r>
              <a:rPr lang="de-DE" sz="2000" dirty="0" smtClean="0">
                <a:solidFill>
                  <a:schemeClr val="bg1"/>
                </a:solidFill>
              </a:rPr>
              <a:t>LK- (fünfstündig) </a:t>
            </a:r>
            <a:r>
              <a:rPr lang="de-DE" sz="2000" dirty="0">
                <a:solidFill>
                  <a:schemeClr val="bg1"/>
                </a:solidFill>
              </a:rPr>
              <a:t>und neun </a:t>
            </a:r>
            <a:r>
              <a:rPr lang="de-DE" sz="2000" dirty="0" smtClean="0">
                <a:solidFill>
                  <a:schemeClr val="bg1"/>
                </a:solidFill>
              </a:rPr>
              <a:t>GK-Schienen (dreistündig).</a:t>
            </a:r>
            <a:endParaRPr lang="de-DE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9335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0" grpId="0" animBg="1"/>
      <p:bldP spid="8" grpId="0" animBg="1"/>
      <p:bldP spid="10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anke">
  <a:themeElements>
    <a:clrScheme name="Ananke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nanke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nanke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0</TotalTime>
  <Words>3313</Words>
  <Application>Microsoft Office PowerPoint</Application>
  <PresentationFormat>Bildschirmpräsentation (4:3)</PresentationFormat>
  <Paragraphs>633</Paragraphs>
  <Slides>61</Slides>
  <Notes>1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9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61</vt:i4>
      </vt:variant>
    </vt:vector>
  </HeadingPairs>
  <TitlesOfParts>
    <vt:vector size="72" baseType="lpstr">
      <vt:lpstr>Arial</vt:lpstr>
      <vt:lpstr>Book Antiqua</vt:lpstr>
      <vt:lpstr>Calibri</vt:lpstr>
      <vt:lpstr>Garamond</vt:lpstr>
      <vt:lpstr>Lucida Sans</vt:lpstr>
      <vt:lpstr>Times New Roman</vt:lpstr>
      <vt:lpstr>Wingdings</vt:lpstr>
      <vt:lpstr>Wingdings 2</vt:lpstr>
      <vt:lpstr>Wingdings 3</vt:lpstr>
      <vt:lpstr>Ananke</vt:lpstr>
      <vt:lpstr>Acrobat Document</vt:lpstr>
      <vt:lpstr> Thema:   Bildungsgang in der  gymnasialen Oberstufe</vt:lpstr>
      <vt:lpstr>Bildungsgang in der  gymnasialen Oberstufe</vt:lpstr>
      <vt:lpstr>Bildungsgang in der  gymnasialen Oberstufe</vt:lpstr>
      <vt:lpstr>Bildungsziele der gymnasialen Oberstufe</vt:lpstr>
      <vt:lpstr>Bildungsziele der gymnasialen Oberstufe</vt:lpstr>
      <vt:lpstr>Organisation in der Oberstufe: Beratung</vt:lpstr>
      <vt:lpstr>Organisation in der Oberstufe: Beratung</vt:lpstr>
      <vt:lpstr>Organisation in der Oberstufe: Klassen- und Kurssystem</vt:lpstr>
      <vt:lpstr>Organisation in der Oberstufe: Klassen- und Kurssystem</vt:lpstr>
      <vt:lpstr>Organisation in der Oberstufe: Entschuldigungsverfahren</vt:lpstr>
      <vt:lpstr>Organisation in der Oberstufe: Entschuldigungsverfahren</vt:lpstr>
      <vt:lpstr>Organisation in der Oberstufe: Entschuldigungsverfahren</vt:lpstr>
      <vt:lpstr>Organisation in der Oberstufe: Beurlaubungsverfahren</vt:lpstr>
      <vt:lpstr>Organisation in der Oberstufe: Beurlaubungsverfahren</vt:lpstr>
      <vt:lpstr>Dauer der gymnasialen Oberstufe: Verweildauer</vt:lpstr>
      <vt:lpstr>Dauer der gymnasialen Oberstufe</vt:lpstr>
      <vt:lpstr>Dauer der gymnasialen Oberstufe: Auslandsaufenthalt</vt:lpstr>
      <vt:lpstr>Dauer der gymnasialen Oberstufe: Auslandsaufenthalt</vt:lpstr>
      <vt:lpstr>Dauer der gymnasialen Oberstufe: Auslandsaufenthalt</vt:lpstr>
      <vt:lpstr>Dauer der gymnasialen Oberstufe: Auslandsaufenthalt</vt:lpstr>
      <vt:lpstr>Aufbau der gymnasialen Oberstufe</vt:lpstr>
      <vt:lpstr>Aufbau der gymnasialen Oberstufe</vt:lpstr>
      <vt:lpstr>Fächerangebot in der Oberstufe</vt:lpstr>
      <vt:lpstr>Fächerangebot in der Oberstufe</vt:lpstr>
      <vt:lpstr>Anzahl der Wochenstunden</vt:lpstr>
      <vt:lpstr>Anzahl der Wochenstunden</vt:lpstr>
      <vt:lpstr>Kursarten in der Einführungsphase</vt:lpstr>
      <vt:lpstr>Kursarten in der Einführungsphase</vt:lpstr>
      <vt:lpstr>Pflichtfächer und Mindestbelegdauer</vt:lpstr>
      <vt:lpstr>  Pflichtfächer und Mindestbelegdauer</vt:lpstr>
      <vt:lpstr>Belegungsbedingungen</vt:lpstr>
      <vt:lpstr>Belegungsbedingungen</vt:lpstr>
      <vt:lpstr>Pflichtbelegung in der Einführungsphase</vt:lpstr>
      <vt:lpstr>Pflichtbelegung in der Einführungsphase</vt:lpstr>
      <vt:lpstr>Klausuren in der Einführungsphase</vt:lpstr>
      <vt:lpstr>Klausuren in der Einführungsphase </vt:lpstr>
      <vt:lpstr>Leistungsbewertung in der Oberstufe</vt:lpstr>
      <vt:lpstr>Leistungsbewertung in der Oberstufe</vt:lpstr>
      <vt:lpstr>Noten in der Einführungsphase</vt:lpstr>
      <vt:lpstr>Noten in der Einführungsphase</vt:lpstr>
      <vt:lpstr>Versetzung in die Qualifikationsphase</vt:lpstr>
      <vt:lpstr>Versetzung in die Qualifikationsphase</vt:lpstr>
      <vt:lpstr>Versetzung in die Qualifikationsphase</vt:lpstr>
      <vt:lpstr>Kursarten in der Qualifikationsphase</vt:lpstr>
      <vt:lpstr>Kursarten in der Qualifikationsphase</vt:lpstr>
      <vt:lpstr>Pflichtfächer in der Qualifikationsphase</vt:lpstr>
      <vt:lpstr>Pflichtfächer in der Qualifikationsphase</vt:lpstr>
      <vt:lpstr>Klausuren in der Qualifikationsphase</vt:lpstr>
      <vt:lpstr>Klausuren in der Qualifikationsphase</vt:lpstr>
      <vt:lpstr>Klausuren in der Qualifikationsphase</vt:lpstr>
      <vt:lpstr>Punktsystem in der Qualifikationsphase</vt:lpstr>
      <vt:lpstr>Punktsystem in der Qualifikationsphase</vt:lpstr>
      <vt:lpstr>Rücktritt und Wiederholung</vt:lpstr>
      <vt:lpstr>Rücktritt und Wiederholung</vt:lpstr>
      <vt:lpstr>Die vier Abiturfächer</vt:lpstr>
      <vt:lpstr>Die vier Abiturfächer</vt:lpstr>
      <vt:lpstr>Die vier Abiturfächer</vt:lpstr>
      <vt:lpstr>Weitere Berechtigungen</vt:lpstr>
      <vt:lpstr>Weitere Berechtigungen</vt:lpstr>
      <vt:lpstr>Weitere Berechtigungen</vt:lpstr>
      <vt:lpstr>Quellen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Stellen- und Unterrichtssituation</dc:title>
  <dc:creator>Heiko Maaß</dc:creator>
  <cp:lastModifiedBy>CP</cp:lastModifiedBy>
  <cp:revision>627</cp:revision>
  <cp:lastPrinted>2017-04-24T06:25:12Z</cp:lastPrinted>
  <dcterms:created xsi:type="dcterms:W3CDTF">2013-02-28T12:41:44Z</dcterms:created>
  <dcterms:modified xsi:type="dcterms:W3CDTF">2021-03-23T12:56:51Z</dcterms:modified>
</cp:coreProperties>
</file>